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9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4"/>
    <p:sldMasterId id="2147483669" r:id="rId5"/>
  </p:sldMasterIdLst>
  <p:notesMasterIdLst>
    <p:notesMasterId r:id="rId27"/>
  </p:notesMasterIdLst>
  <p:handoutMasterIdLst>
    <p:handoutMasterId r:id="rId28"/>
  </p:handoutMasterIdLst>
  <p:sldIdLst>
    <p:sldId id="256" r:id="rId6"/>
    <p:sldId id="258" r:id="rId7"/>
    <p:sldId id="270" r:id="rId8"/>
    <p:sldId id="269" r:id="rId9"/>
    <p:sldId id="257" r:id="rId10"/>
    <p:sldId id="391" r:id="rId11"/>
    <p:sldId id="271" r:id="rId12"/>
    <p:sldId id="259" r:id="rId13"/>
    <p:sldId id="378" r:id="rId14"/>
    <p:sldId id="377" r:id="rId15"/>
    <p:sldId id="260" r:id="rId16"/>
    <p:sldId id="379" r:id="rId17"/>
    <p:sldId id="390" r:id="rId18"/>
    <p:sldId id="262" r:id="rId19"/>
    <p:sldId id="263" r:id="rId20"/>
    <p:sldId id="394" r:id="rId21"/>
    <p:sldId id="395" r:id="rId22"/>
    <p:sldId id="393" r:id="rId23"/>
    <p:sldId id="267" r:id="rId24"/>
    <p:sldId id="396" r:id="rId25"/>
    <p:sldId id="397" r:id="rId2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889C7C7-8FF4-456D-84AB-AD507AAEE0EA}">
          <p14:sldIdLst>
            <p14:sldId id="256"/>
            <p14:sldId id="258"/>
            <p14:sldId id="270"/>
            <p14:sldId id="269"/>
            <p14:sldId id="257"/>
            <p14:sldId id="391"/>
            <p14:sldId id="271"/>
            <p14:sldId id="259"/>
            <p14:sldId id="378"/>
            <p14:sldId id="377"/>
            <p14:sldId id="260"/>
            <p14:sldId id="379"/>
            <p14:sldId id="390"/>
            <p14:sldId id="262"/>
            <p14:sldId id="263"/>
            <p14:sldId id="394"/>
            <p14:sldId id="395"/>
            <p14:sldId id="393"/>
            <p14:sldId id="267"/>
            <p14:sldId id="396"/>
            <p14:sldId id="397"/>
          </p14:sldIdLst>
        </p14:section>
        <p14:section name="Untitled Section" id="{AD7EF677-A4AB-4506-82BE-CBD6216F48DE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4" autoAdjust="0"/>
    <p:restoredTop sz="94600" autoAdjust="0"/>
  </p:normalViewPr>
  <p:slideViewPr>
    <p:cSldViewPr>
      <p:cViewPr varScale="1">
        <p:scale>
          <a:sx n="114" d="100"/>
          <a:sy n="114" d="100"/>
        </p:scale>
        <p:origin x="834" y="11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240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notesMaster" Target="notesMasters/notesMaster1.xml"/><Relationship Id="rId30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1A51D00-3BD0-4E8F-B2A6-55DFAB4231FB}" type="doc">
      <dgm:prSet loTypeId="urn:microsoft.com/office/officeart/2005/8/layout/matrix1" loCatId="matrix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8AA66A05-F657-4C33-B3A7-5B84828E5903}">
      <dgm:prSet phldrT="[Text]"/>
      <dgm:spPr>
        <a:noFill/>
        <a:ln>
          <a:solidFill>
            <a:srgbClr val="FFC000"/>
          </a:solidFill>
        </a:ln>
      </dgm:spPr>
      <dgm:t>
        <a:bodyPr/>
        <a:lstStyle/>
        <a:p>
          <a:endParaRPr lang="en-US" dirty="0"/>
        </a:p>
      </dgm:t>
    </dgm:pt>
    <dgm:pt modelId="{E995EC69-1F23-4326-87A8-23C01F010006}" type="parTrans" cxnId="{095BFA7D-E548-467C-99FD-726EF36F3DC0}">
      <dgm:prSet/>
      <dgm:spPr/>
      <dgm:t>
        <a:bodyPr/>
        <a:lstStyle/>
        <a:p>
          <a:endParaRPr lang="en-US"/>
        </a:p>
      </dgm:t>
    </dgm:pt>
    <dgm:pt modelId="{B817049C-CBAE-400D-8AAC-269159E75458}" type="sibTrans" cxnId="{095BFA7D-E548-467C-99FD-726EF36F3DC0}">
      <dgm:prSet/>
      <dgm:spPr/>
      <dgm:t>
        <a:bodyPr/>
        <a:lstStyle/>
        <a:p>
          <a:endParaRPr lang="en-US"/>
        </a:p>
      </dgm:t>
    </dgm:pt>
    <dgm:pt modelId="{B4D2BC17-E6BE-4A6A-9540-6F69C7C67C86}">
      <dgm:prSet phldrT="[Text]"/>
      <dgm:spPr>
        <a:solidFill>
          <a:schemeClr val="accent5">
            <a:lumMod val="75000"/>
          </a:schemeClr>
        </a:solidFill>
      </dgm:spPr>
      <dgm:t>
        <a:bodyPr/>
        <a:lstStyle/>
        <a:p>
          <a:endParaRPr lang="en-US" b="1" dirty="0"/>
        </a:p>
        <a:p>
          <a:r>
            <a:rPr lang="en-US" b="1" dirty="0">
              <a:solidFill>
                <a:schemeClr val="accent1">
                  <a:lumMod val="20000"/>
                  <a:lumOff val="80000"/>
                </a:schemeClr>
              </a:solidFill>
            </a:rPr>
            <a:t>High value</a:t>
          </a:r>
        </a:p>
        <a:p>
          <a:r>
            <a:rPr lang="en-US" b="1" dirty="0">
              <a:solidFill>
                <a:schemeClr val="accent1">
                  <a:lumMod val="20000"/>
                  <a:lumOff val="80000"/>
                </a:schemeClr>
              </a:solidFill>
            </a:rPr>
            <a:t>Low Risk</a:t>
          </a:r>
        </a:p>
      </dgm:t>
    </dgm:pt>
    <dgm:pt modelId="{8C489A71-008E-4B65-BDD8-B6388CBDCA24}" type="parTrans" cxnId="{49508E73-27B4-44CA-B9CB-898B38913FE0}">
      <dgm:prSet/>
      <dgm:spPr/>
      <dgm:t>
        <a:bodyPr/>
        <a:lstStyle/>
        <a:p>
          <a:endParaRPr lang="en-US"/>
        </a:p>
      </dgm:t>
    </dgm:pt>
    <dgm:pt modelId="{620A1AD9-399F-4727-ABC7-1047D247311B}" type="sibTrans" cxnId="{49508E73-27B4-44CA-B9CB-898B38913FE0}">
      <dgm:prSet/>
      <dgm:spPr/>
      <dgm:t>
        <a:bodyPr/>
        <a:lstStyle/>
        <a:p>
          <a:endParaRPr lang="en-US"/>
        </a:p>
      </dgm:t>
    </dgm:pt>
    <dgm:pt modelId="{4657EE0F-66E2-4069-804A-49A0927A81FB}">
      <dgm:prSet phldrT="[Text]"/>
      <dgm:spPr>
        <a:solidFill>
          <a:srgbClr val="C00000"/>
        </a:solidFill>
      </dgm:spPr>
      <dgm:t>
        <a:bodyPr/>
        <a:lstStyle/>
        <a:p>
          <a:endParaRPr lang="en-US" dirty="0"/>
        </a:p>
        <a:p>
          <a:r>
            <a:rPr lang="en-US" b="1" dirty="0">
              <a:solidFill>
                <a:schemeClr val="accent3">
                  <a:lumMod val="60000"/>
                  <a:lumOff val="40000"/>
                </a:schemeClr>
              </a:solidFill>
            </a:rPr>
            <a:t>High value </a:t>
          </a:r>
        </a:p>
        <a:p>
          <a:r>
            <a:rPr lang="en-US" b="1" dirty="0">
              <a:solidFill>
                <a:schemeClr val="accent3">
                  <a:lumMod val="60000"/>
                  <a:lumOff val="40000"/>
                </a:schemeClr>
              </a:solidFill>
            </a:rPr>
            <a:t>High Risk</a:t>
          </a:r>
        </a:p>
      </dgm:t>
    </dgm:pt>
    <dgm:pt modelId="{73BBC23D-57F6-437C-80E4-45D5A921F1AA}" type="parTrans" cxnId="{5C42F63E-7FC9-4A5D-85C7-3EA191B2724F}">
      <dgm:prSet/>
      <dgm:spPr/>
      <dgm:t>
        <a:bodyPr/>
        <a:lstStyle/>
        <a:p>
          <a:endParaRPr lang="en-US"/>
        </a:p>
      </dgm:t>
    </dgm:pt>
    <dgm:pt modelId="{644E78F8-3693-4FD8-BF9C-28DB98127403}" type="sibTrans" cxnId="{5C42F63E-7FC9-4A5D-85C7-3EA191B2724F}">
      <dgm:prSet/>
      <dgm:spPr/>
      <dgm:t>
        <a:bodyPr/>
        <a:lstStyle/>
        <a:p>
          <a:endParaRPr lang="en-US"/>
        </a:p>
      </dgm:t>
    </dgm:pt>
    <dgm:pt modelId="{918C12A0-B647-469B-A953-22F7C7930E89}">
      <dgm:prSet phldrT="[Text]"/>
      <dgm:spPr>
        <a:solidFill>
          <a:schemeClr val="bg2"/>
        </a:solidFill>
      </dgm:spPr>
      <dgm:t>
        <a:bodyPr/>
        <a:lstStyle/>
        <a:p>
          <a:r>
            <a:rPr lang="en-US" b="1" dirty="0">
              <a:solidFill>
                <a:schemeClr val="accent2">
                  <a:lumMod val="75000"/>
                </a:schemeClr>
              </a:solidFill>
            </a:rPr>
            <a:t>Low value </a:t>
          </a:r>
        </a:p>
        <a:p>
          <a:r>
            <a:rPr lang="en-US" b="1" dirty="0">
              <a:solidFill>
                <a:schemeClr val="accent2">
                  <a:lumMod val="75000"/>
                </a:schemeClr>
              </a:solidFill>
            </a:rPr>
            <a:t>Low Risk</a:t>
          </a:r>
        </a:p>
        <a:p>
          <a:endParaRPr lang="en-US" dirty="0">
            <a:solidFill>
              <a:schemeClr val="accent2">
                <a:lumMod val="75000"/>
              </a:schemeClr>
            </a:solidFill>
          </a:endParaRPr>
        </a:p>
      </dgm:t>
    </dgm:pt>
    <dgm:pt modelId="{81F5EC9D-9B37-40F0-A31C-949682369B95}" type="parTrans" cxnId="{0290DD35-0342-48DF-AFBE-F256C27838DB}">
      <dgm:prSet/>
      <dgm:spPr/>
      <dgm:t>
        <a:bodyPr/>
        <a:lstStyle/>
        <a:p>
          <a:endParaRPr lang="en-US"/>
        </a:p>
      </dgm:t>
    </dgm:pt>
    <dgm:pt modelId="{70EE5FE9-EEC8-4D53-A47A-6AC512E1BDCC}" type="sibTrans" cxnId="{0290DD35-0342-48DF-AFBE-F256C27838DB}">
      <dgm:prSet/>
      <dgm:spPr/>
      <dgm:t>
        <a:bodyPr/>
        <a:lstStyle/>
        <a:p>
          <a:endParaRPr lang="en-US"/>
        </a:p>
      </dgm:t>
    </dgm:pt>
    <dgm:pt modelId="{68A1AA8C-071D-4357-8FD0-54007CD575CE}">
      <dgm:prSet phldrT="[Text]"/>
      <dgm:spPr>
        <a:solidFill>
          <a:schemeClr val="accent4"/>
        </a:solidFill>
      </dgm:spPr>
      <dgm:t>
        <a:bodyPr/>
        <a:lstStyle/>
        <a:p>
          <a:r>
            <a:rPr lang="en-US" b="1" dirty="0">
              <a:solidFill>
                <a:schemeClr val="accent2">
                  <a:lumMod val="75000"/>
                </a:schemeClr>
              </a:solidFill>
            </a:rPr>
            <a:t>Low Value</a:t>
          </a:r>
        </a:p>
        <a:p>
          <a:r>
            <a:rPr lang="en-US" b="1" dirty="0">
              <a:solidFill>
                <a:schemeClr val="accent2">
                  <a:lumMod val="75000"/>
                </a:schemeClr>
              </a:solidFill>
            </a:rPr>
            <a:t>High Risk</a:t>
          </a:r>
        </a:p>
        <a:p>
          <a:endParaRPr lang="en-US" dirty="0"/>
        </a:p>
      </dgm:t>
    </dgm:pt>
    <dgm:pt modelId="{DA5EEF2F-F7FC-4C57-88EB-A8C727B49515}" type="parTrans" cxnId="{75B7EB2B-9991-46ED-A5B6-839781FA6D75}">
      <dgm:prSet/>
      <dgm:spPr/>
      <dgm:t>
        <a:bodyPr/>
        <a:lstStyle/>
        <a:p>
          <a:endParaRPr lang="en-US"/>
        </a:p>
      </dgm:t>
    </dgm:pt>
    <dgm:pt modelId="{A3D16233-C36A-4A1D-BB96-593FCE33C323}" type="sibTrans" cxnId="{75B7EB2B-9991-46ED-A5B6-839781FA6D75}">
      <dgm:prSet/>
      <dgm:spPr/>
      <dgm:t>
        <a:bodyPr/>
        <a:lstStyle/>
        <a:p>
          <a:endParaRPr lang="en-US"/>
        </a:p>
      </dgm:t>
    </dgm:pt>
    <dgm:pt modelId="{FE131064-D37B-40C1-BE15-F78792A6DD12}" type="pres">
      <dgm:prSet presAssocID="{91A51D00-3BD0-4E8F-B2A6-55DFAB4231FB}" presName="diagram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43B7292A-5039-4585-9776-0376F4ED7201}" type="pres">
      <dgm:prSet presAssocID="{91A51D00-3BD0-4E8F-B2A6-55DFAB4231FB}" presName="matrix" presStyleCnt="0"/>
      <dgm:spPr/>
    </dgm:pt>
    <dgm:pt modelId="{5C30683A-3071-43A1-926A-76A91C63D38B}" type="pres">
      <dgm:prSet presAssocID="{91A51D00-3BD0-4E8F-B2A6-55DFAB4231FB}" presName="tile1" presStyleLbl="node1" presStyleIdx="0" presStyleCnt="4"/>
      <dgm:spPr/>
    </dgm:pt>
    <dgm:pt modelId="{16F47927-5D7F-478B-B224-BD04F4207785}" type="pres">
      <dgm:prSet presAssocID="{91A51D00-3BD0-4E8F-B2A6-55DFAB4231FB}" presName="tile1text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D9F6F83C-42AD-44AF-BC93-44AE0B40046B}" type="pres">
      <dgm:prSet presAssocID="{91A51D00-3BD0-4E8F-B2A6-55DFAB4231FB}" presName="tile2" presStyleLbl="node1" presStyleIdx="1" presStyleCnt="4" custLinFactNeighborX="1117" custLinFactNeighborY="0"/>
      <dgm:spPr/>
    </dgm:pt>
    <dgm:pt modelId="{EEAD2E0B-5CB5-455F-9A28-5FBC3B7C039D}" type="pres">
      <dgm:prSet presAssocID="{91A51D00-3BD0-4E8F-B2A6-55DFAB4231FB}" presName="tile2text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1163ADCD-632A-4D25-8217-DFA34E3F4DE1}" type="pres">
      <dgm:prSet presAssocID="{91A51D00-3BD0-4E8F-B2A6-55DFAB4231FB}" presName="tile3" presStyleLbl="node1" presStyleIdx="2" presStyleCnt="4"/>
      <dgm:spPr/>
    </dgm:pt>
    <dgm:pt modelId="{EB1C587A-291B-49EC-8E9A-A15BBABBDE1B}" type="pres">
      <dgm:prSet presAssocID="{91A51D00-3BD0-4E8F-B2A6-55DFAB4231FB}" presName="tile3text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3AC6012F-B2CB-4037-B880-83B90C606D2F}" type="pres">
      <dgm:prSet presAssocID="{91A51D00-3BD0-4E8F-B2A6-55DFAB4231FB}" presName="tile4" presStyleLbl="node1" presStyleIdx="3" presStyleCnt="4"/>
      <dgm:spPr/>
    </dgm:pt>
    <dgm:pt modelId="{D1AA3EF6-EF30-4DD8-B13F-0CD199AA1C8F}" type="pres">
      <dgm:prSet presAssocID="{91A51D00-3BD0-4E8F-B2A6-55DFAB4231FB}" presName="tile4text" presStyleLbl="node1" presStyleIdx="3" presStyleCnt="4">
        <dgm:presLayoutVars>
          <dgm:chMax val="0"/>
          <dgm:chPref val="0"/>
          <dgm:bulletEnabled val="1"/>
        </dgm:presLayoutVars>
      </dgm:prSet>
      <dgm:spPr/>
    </dgm:pt>
    <dgm:pt modelId="{C6A89CD7-3BA1-41AC-A757-955A79DE3544}" type="pres">
      <dgm:prSet presAssocID="{91A51D00-3BD0-4E8F-B2A6-55DFAB4231FB}" presName="centerTile" presStyleLbl="fgShp" presStyleIdx="0" presStyleCnt="1" custScaleX="83299" custScaleY="100419" custLinFactY="-4489" custLinFactNeighborX="84980" custLinFactNeighborY="-100000">
        <dgm:presLayoutVars>
          <dgm:chMax val="0"/>
          <dgm:chPref val="0"/>
        </dgm:presLayoutVars>
      </dgm:prSet>
      <dgm:spPr/>
    </dgm:pt>
  </dgm:ptLst>
  <dgm:cxnLst>
    <dgm:cxn modelId="{614A2C00-3602-407F-AA70-90FD527B8F28}" type="presOf" srcId="{B4D2BC17-E6BE-4A6A-9540-6F69C7C67C86}" destId="{5C30683A-3071-43A1-926A-76A91C63D38B}" srcOrd="0" destOrd="0" presId="urn:microsoft.com/office/officeart/2005/8/layout/matrix1"/>
    <dgm:cxn modelId="{BE989E0E-F870-451F-852C-9CE0AF68FE89}" type="presOf" srcId="{4657EE0F-66E2-4069-804A-49A0927A81FB}" destId="{D9F6F83C-42AD-44AF-BC93-44AE0B40046B}" srcOrd="0" destOrd="0" presId="urn:microsoft.com/office/officeart/2005/8/layout/matrix1"/>
    <dgm:cxn modelId="{A8CB011B-C479-4E4E-9C4D-92A3772E4969}" type="presOf" srcId="{8AA66A05-F657-4C33-B3A7-5B84828E5903}" destId="{C6A89CD7-3BA1-41AC-A757-955A79DE3544}" srcOrd="0" destOrd="0" presId="urn:microsoft.com/office/officeart/2005/8/layout/matrix1"/>
    <dgm:cxn modelId="{B6B0CE2B-01A1-44B1-9787-4DBA22945DF7}" type="presOf" srcId="{918C12A0-B647-469B-A953-22F7C7930E89}" destId="{1163ADCD-632A-4D25-8217-DFA34E3F4DE1}" srcOrd="0" destOrd="0" presId="urn:microsoft.com/office/officeart/2005/8/layout/matrix1"/>
    <dgm:cxn modelId="{75B7EB2B-9991-46ED-A5B6-839781FA6D75}" srcId="{8AA66A05-F657-4C33-B3A7-5B84828E5903}" destId="{68A1AA8C-071D-4357-8FD0-54007CD575CE}" srcOrd="3" destOrd="0" parTransId="{DA5EEF2F-F7FC-4C57-88EB-A8C727B49515}" sibTransId="{A3D16233-C36A-4A1D-BB96-593FCE33C323}"/>
    <dgm:cxn modelId="{477DC531-94F6-4187-9EC6-4A3828F55308}" type="presOf" srcId="{68A1AA8C-071D-4357-8FD0-54007CD575CE}" destId="{D1AA3EF6-EF30-4DD8-B13F-0CD199AA1C8F}" srcOrd="1" destOrd="0" presId="urn:microsoft.com/office/officeart/2005/8/layout/matrix1"/>
    <dgm:cxn modelId="{0290DD35-0342-48DF-AFBE-F256C27838DB}" srcId="{8AA66A05-F657-4C33-B3A7-5B84828E5903}" destId="{918C12A0-B647-469B-A953-22F7C7930E89}" srcOrd="2" destOrd="0" parTransId="{81F5EC9D-9B37-40F0-A31C-949682369B95}" sibTransId="{70EE5FE9-EEC8-4D53-A47A-6AC512E1BDCC}"/>
    <dgm:cxn modelId="{5C42F63E-7FC9-4A5D-85C7-3EA191B2724F}" srcId="{8AA66A05-F657-4C33-B3A7-5B84828E5903}" destId="{4657EE0F-66E2-4069-804A-49A0927A81FB}" srcOrd="1" destOrd="0" parTransId="{73BBC23D-57F6-437C-80E4-45D5A921F1AA}" sibTransId="{644E78F8-3693-4FD8-BF9C-28DB98127403}"/>
    <dgm:cxn modelId="{CF098941-D17B-42A5-A847-90F589E3BAE4}" type="presOf" srcId="{4657EE0F-66E2-4069-804A-49A0927A81FB}" destId="{EEAD2E0B-5CB5-455F-9A28-5FBC3B7C039D}" srcOrd="1" destOrd="0" presId="urn:microsoft.com/office/officeart/2005/8/layout/matrix1"/>
    <dgm:cxn modelId="{49508E73-27B4-44CA-B9CB-898B38913FE0}" srcId="{8AA66A05-F657-4C33-B3A7-5B84828E5903}" destId="{B4D2BC17-E6BE-4A6A-9540-6F69C7C67C86}" srcOrd="0" destOrd="0" parTransId="{8C489A71-008E-4B65-BDD8-B6388CBDCA24}" sibTransId="{620A1AD9-399F-4727-ABC7-1047D247311B}"/>
    <dgm:cxn modelId="{095BFA7D-E548-467C-99FD-726EF36F3DC0}" srcId="{91A51D00-3BD0-4E8F-B2A6-55DFAB4231FB}" destId="{8AA66A05-F657-4C33-B3A7-5B84828E5903}" srcOrd="0" destOrd="0" parTransId="{E995EC69-1F23-4326-87A8-23C01F010006}" sibTransId="{B817049C-CBAE-400D-8AAC-269159E75458}"/>
    <dgm:cxn modelId="{8E3714B7-8DD5-449D-9EBC-DF0E4DA6B117}" type="presOf" srcId="{B4D2BC17-E6BE-4A6A-9540-6F69C7C67C86}" destId="{16F47927-5D7F-478B-B224-BD04F4207785}" srcOrd="1" destOrd="0" presId="urn:microsoft.com/office/officeart/2005/8/layout/matrix1"/>
    <dgm:cxn modelId="{341977C9-B357-48E2-84A3-E0F479ED5B65}" type="presOf" srcId="{918C12A0-B647-469B-A953-22F7C7930E89}" destId="{EB1C587A-291B-49EC-8E9A-A15BBABBDE1B}" srcOrd="1" destOrd="0" presId="urn:microsoft.com/office/officeart/2005/8/layout/matrix1"/>
    <dgm:cxn modelId="{D790A1EF-130C-4298-8FA0-734224C90DEE}" type="presOf" srcId="{68A1AA8C-071D-4357-8FD0-54007CD575CE}" destId="{3AC6012F-B2CB-4037-B880-83B90C606D2F}" srcOrd="0" destOrd="0" presId="urn:microsoft.com/office/officeart/2005/8/layout/matrix1"/>
    <dgm:cxn modelId="{C98E86FF-572F-427F-8F96-F9BA0C4A5E2B}" type="presOf" srcId="{91A51D00-3BD0-4E8F-B2A6-55DFAB4231FB}" destId="{FE131064-D37B-40C1-BE15-F78792A6DD12}" srcOrd="0" destOrd="0" presId="urn:microsoft.com/office/officeart/2005/8/layout/matrix1"/>
    <dgm:cxn modelId="{D07F8F22-EAC6-4426-9B23-CF94782AF82D}" type="presParOf" srcId="{FE131064-D37B-40C1-BE15-F78792A6DD12}" destId="{43B7292A-5039-4585-9776-0376F4ED7201}" srcOrd="0" destOrd="0" presId="urn:microsoft.com/office/officeart/2005/8/layout/matrix1"/>
    <dgm:cxn modelId="{B1D8E7B2-38D3-4F7C-B437-A2C9801C1E6F}" type="presParOf" srcId="{43B7292A-5039-4585-9776-0376F4ED7201}" destId="{5C30683A-3071-43A1-926A-76A91C63D38B}" srcOrd="0" destOrd="0" presId="urn:microsoft.com/office/officeart/2005/8/layout/matrix1"/>
    <dgm:cxn modelId="{2CB7F8D5-686C-41CF-A387-DA56DA2C8BA1}" type="presParOf" srcId="{43B7292A-5039-4585-9776-0376F4ED7201}" destId="{16F47927-5D7F-478B-B224-BD04F4207785}" srcOrd="1" destOrd="0" presId="urn:microsoft.com/office/officeart/2005/8/layout/matrix1"/>
    <dgm:cxn modelId="{7B4FA6EE-B0EA-44B2-8C8F-F51BBDEBECA4}" type="presParOf" srcId="{43B7292A-5039-4585-9776-0376F4ED7201}" destId="{D9F6F83C-42AD-44AF-BC93-44AE0B40046B}" srcOrd="2" destOrd="0" presId="urn:microsoft.com/office/officeart/2005/8/layout/matrix1"/>
    <dgm:cxn modelId="{BC457042-D560-4B73-A105-55001F06FEB7}" type="presParOf" srcId="{43B7292A-5039-4585-9776-0376F4ED7201}" destId="{EEAD2E0B-5CB5-455F-9A28-5FBC3B7C039D}" srcOrd="3" destOrd="0" presId="urn:microsoft.com/office/officeart/2005/8/layout/matrix1"/>
    <dgm:cxn modelId="{14A45DF0-DF09-43C7-8625-0D32EFA479CD}" type="presParOf" srcId="{43B7292A-5039-4585-9776-0376F4ED7201}" destId="{1163ADCD-632A-4D25-8217-DFA34E3F4DE1}" srcOrd="4" destOrd="0" presId="urn:microsoft.com/office/officeart/2005/8/layout/matrix1"/>
    <dgm:cxn modelId="{790AD0EE-DC95-414A-807A-4763877A2AB5}" type="presParOf" srcId="{43B7292A-5039-4585-9776-0376F4ED7201}" destId="{EB1C587A-291B-49EC-8E9A-A15BBABBDE1B}" srcOrd="5" destOrd="0" presId="urn:microsoft.com/office/officeart/2005/8/layout/matrix1"/>
    <dgm:cxn modelId="{5F9B61ED-DC0B-46DF-BBBF-74EB9C9E2D41}" type="presParOf" srcId="{43B7292A-5039-4585-9776-0376F4ED7201}" destId="{3AC6012F-B2CB-4037-B880-83B90C606D2F}" srcOrd="6" destOrd="0" presId="urn:microsoft.com/office/officeart/2005/8/layout/matrix1"/>
    <dgm:cxn modelId="{9E34FC87-2B9A-4875-BED6-1933AF137427}" type="presParOf" srcId="{43B7292A-5039-4585-9776-0376F4ED7201}" destId="{D1AA3EF6-EF30-4DD8-B13F-0CD199AA1C8F}" srcOrd="7" destOrd="0" presId="urn:microsoft.com/office/officeart/2005/8/layout/matrix1"/>
    <dgm:cxn modelId="{733856BA-E1BA-40AB-91D4-5E55ED0E72AC}" type="presParOf" srcId="{FE131064-D37B-40C1-BE15-F78792A6DD12}" destId="{C6A89CD7-3BA1-41AC-A757-955A79DE3544}" srcOrd="1" destOrd="0" presId="urn:microsoft.com/office/officeart/2005/8/layout/matrix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18DDA46-A7FE-4346-BD79-0456A02B2155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587B138A-23EA-4F5F-80F0-A9A4E601CBEB}">
      <dgm:prSet phldrT="[Text]"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en-US" dirty="0"/>
            <a:t>Explore Predict Analyze</a:t>
          </a:r>
        </a:p>
      </dgm:t>
    </dgm:pt>
    <dgm:pt modelId="{786DBF03-1952-45AE-A981-7FC1664789A4}" type="parTrans" cxnId="{8296AA32-B478-4C5C-8DFC-703F4544C3E3}">
      <dgm:prSet/>
      <dgm:spPr/>
      <dgm:t>
        <a:bodyPr/>
        <a:lstStyle/>
        <a:p>
          <a:endParaRPr lang="en-US"/>
        </a:p>
      </dgm:t>
    </dgm:pt>
    <dgm:pt modelId="{7F5E0B41-3FE7-4E98-9FE9-08385BC83A59}" type="sibTrans" cxnId="{8296AA32-B478-4C5C-8DFC-703F4544C3E3}">
      <dgm:prSet/>
      <dgm:spPr/>
      <dgm:t>
        <a:bodyPr/>
        <a:lstStyle/>
        <a:p>
          <a:endParaRPr lang="en-US"/>
        </a:p>
      </dgm:t>
    </dgm:pt>
    <dgm:pt modelId="{A89FA063-6F27-4D33-87B5-AE7B2F1D8FB5}">
      <dgm:prSet phldrT="[Text]"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en-US" dirty="0"/>
            <a:t>Segment</a:t>
          </a:r>
        </a:p>
      </dgm:t>
    </dgm:pt>
    <dgm:pt modelId="{6D8358A8-4517-4908-BE5D-CCC8071CC576}" type="parTrans" cxnId="{0B660156-90E1-4A3F-AB7F-E9054A2F0DF8}">
      <dgm:prSet/>
      <dgm:spPr/>
      <dgm:t>
        <a:bodyPr/>
        <a:lstStyle/>
        <a:p>
          <a:endParaRPr lang="en-US"/>
        </a:p>
      </dgm:t>
    </dgm:pt>
    <dgm:pt modelId="{7A84B287-C2D0-432E-BF35-0C4DEF9CCE26}" type="sibTrans" cxnId="{0B660156-90E1-4A3F-AB7F-E9054A2F0DF8}">
      <dgm:prSet/>
      <dgm:spPr/>
      <dgm:t>
        <a:bodyPr/>
        <a:lstStyle/>
        <a:p>
          <a:endParaRPr lang="en-US"/>
        </a:p>
      </dgm:t>
    </dgm:pt>
    <dgm:pt modelId="{C2C5F156-03EB-417C-9FD4-BE5C2708B2C2}">
      <dgm:prSet phldrT="[Text]"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en-US" dirty="0"/>
            <a:t>Test outreach strategies/ Channels </a:t>
          </a:r>
        </a:p>
      </dgm:t>
    </dgm:pt>
    <dgm:pt modelId="{18DF4939-44DA-49EE-A47C-1154ACA63578}" type="parTrans" cxnId="{4FB08F88-DAFA-4AA8-8612-CC65F413E135}">
      <dgm:prSet/>
      <dgm:spPr/>
      <dgm:t>
        <a:bodyPr/>
        <a:lstStyle/>
        <a:p>
          <a:endParaRPr lang="en-US"/>
        </a:p>
      </dgm:t>
    </dgm:pt>
    <dgm:pt modelId="{80987E20-E24A-40AC-8366-5624C44EDA7B}" type="sibTrans" cxnId="{4FB08F88-DAFA-4AA8-8612-CC65F413E135}">
      <dgm:prSet/>
      <dgm:spPr/>
      <dgm:t>
        <a:bodyPr/>
        <a:lstStyle/>
        <a:p>
          <a:endParaRPr lang="en-US"/>
        </a:p>
      </dgm:t>
    </dgm:pt>
    <dgm:pt modelId="{DB10B52E-5D79-43E9-AD8F-98ED8643BDBF}" type="pres">
      <dgm:prSet presAssocID="{618DDA46-A7FE-4346-BD79-0456A02B2155}" presName="Name0" presStyleCnt="0">
        <dgm:presLayoutVars>
          <dgm:dir/>
          <dgm:animLvl val="lvl"/>
          <dgm:resizeHandles val="exact"/>
        </dgm:presLayoutVars>
      </dgm:prSet>
      <dgm:spPr/>
    </dgm:pt>
    <dgm:pt modelId="{6AF02189-21BA-4844-9317-69EB79EF02AD}" type="pres">
      <dgm:prSet presAssocID="{587B138A-23EA-4F5F-80F0-A9A4E601CBEB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B5E98F7F-5FF1-42F3-A244-93814178E244}" type="pres">
      <dgm:prSet presAssocID="{7F5E0B41-3FE7-4E98-9FE9-08385BC83A59}" presName="parTxOnlySpace" presStyleCnt="0"/>
      <dgm:spPr/>
    </dgm:pt>
    <dgm:pt modelId="{EA2B573C-320C-4771-B2D3-CD0F50D20C3F}" type="pres">
      <dgm:prSet presAssocID="{A89FA063-6F27-4D33-87B5-AE7B2F1D8FB5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C587F8FB-2661-4F3C-B0BE-68D08E8B77A0}" type="pres">
      <dgm:prSet presAssocID="{7A84B287-C2D0-432E-BF35-0C4DEF9CCE26}" presName="parTxOnlySpace" presStyleCnt="0"/>
      <dgm:spPr/>
    </dgm:pt>
    <dgm:pt modelId="{7263BF8B-8305-4227-A57E-7089DF148191}" type="pres">
      <dgm:prSet presAssocID="{C2C5F156-03EB-417C-9FD4-BE5C2708B2C2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9261022E-C227-4D0B-BEED-86D398CAAE31}" type="presOf" srcId="{587B138A-23EA-4F5F-80F0-A9A4E601CBEB}" destId="{6AF02189-21BA-4844-9317-69EB79EF02AD}" srcOrd="0" destOrd="0" presId="urn:microsoft.com/office/officeart/2005/8/layout/chevron1"/>
    <dgm:cxn modelId="{8296AA32-B478-4C5C-8DFC-703F4544C3E3}" srcId="{618DDA46-A7FE-4346-BD79-0456A02B2155}" destId="{587B138A-23EA-4F5F-80F0-A9A4E601CBEB}" srcOrd="0" destOrd="0" parTransId="{786DBF03-1952-45AE-A981-7FC1664789A4}" sibTransId="{7F5E0B41-3FE7-4E98-9FE9-08385BC83A59}"/>
    <dgm:cxn modelId="{69DBB434-DE60-44C8-918D-35BD2B3D8A1D}" type="presOf" srcId="{A89FA063-6F27-4D33-87B5-AE7B2F1D8FB5}" destId="{EA2B573C-320C-4771-B2D3-CD0F50D20C3F}" srcOrd="0" destOrd="0" presId="urn:microsoft.com/office/officeart/2005/8/layout/chevron1"/>
    <dgm:cxn modelId="{43719836-F96C-4E26-B1A3-32AA825CFCFB}" type="presOf" srcId="{618DDA46-A7FE-4346-BD79-0456A02B2155}" destId="{DB10B52E-5D79-43E9-AD8F-98ED8643BDBF}" srcOrd="0" destOrd="0" presId="urn:microsoft.com/office/officeart/2005/8/layout/chevron1"/>
    <dgm:cxn modelId="{0B660156-90E1-4A3F-AB7F-E9054A2F0DF8}" srcId="{618DDA46-A7FE-4346-BD79-0456A02B2155}" destId="{A89FA063-6F27-4D33-87B5-AE7B2F1D8FB5}" srcOrd="1" destOrd="0" parTransId="{6D8358A8-4517-4908-BE5D-CCC8071CC576}" sibTransId="{7A84B287-C2D0-432E-BF35-0C4DEF9CCE26}"/>
    <dgm:cxn modelId="{4FB08F88-DAFA-4AA8-8612-CC65F413E135}" srcId="{618DDA46-A7FE-4346-BD79-0456A02B2155}" destId="{C2C5F156-03EB-417C-9FD4-BE5C2708B2C2}" srcOrd="2" destOrd="0" parTransId="{18DF4939-44DA-49EE-A47C-1154ACA63578}" sibTransId="{80987E20-E24A-40AC-8366-5624C44EDA7B}"/>
    <dgm:cxn modelId="{05705A8E-6705-49CD-99C0-46CE31712A64}" type="presOf" srcId="{C2C5F156-03EB-417C-9FD4-BE5C2708B2C2}" destId="{7263BF8B-8305-4227-A57E-7089DF148191}" srcOrd="0" destOrd="0" presId="urn:microsoft.com/office/officeart/2005/8/layout/chevron1"/>
    <dgm:cxn modelId="{88DDF71B-9B2B-4DD1-861E-FF058904EA41}" type="presParOf" srcId="{DB10B52E-5D79-43E9-AD8F-98ED8643BDBF}" destId="{6AF02189-21BA-4844-9317-69EB79EF02AD}" srcOrd="0" destOrd="0" presId="urn:microsoft.com/office/officeart/2005/8/layout/chevron1"/>
    <dgm:cxn modelId="{A12D4CF4-2D27-4A32-8683-4C1CC9BE33FB}" type="presParOf" srcId="{DB10B52E-5D79-43E9-AD8F-98ED8643BDBF}" destId="{B5E98F7F-5FF1-42F3-A244-93814178E244}" srcOrd="1" destOrd="0" presId="urn:microsoft.com/office/officeart/2005/8/layout/chevron1"/>
    <dgm:cxn modelId="{750806CD-0B70-4146-8E48-AC09DA70803A}" type="presParOf" srcId="{DB10B52E-5D79-43E9-AD8F-98ED8643BDBF}" destId="{EA2B573C-320C-4771-B2D3-CD0F50D20C3F}" srcOrd="2" destOrd="0" presId="urn:microsoft.com/office/officeart/2005/8/layout/chevron1"/>
    <dgm:cxn modelId="{5B51D53C-9B27-4826-8CCA-55B63E4C512A}" type="presParOf" srcId="{DB10B52E-5D79-43E9-AD8F-98ED8643BDBF}" destId="{C587F8FB-2661-4F3C-B0BE-68D08E8B77A0}" srcOrd="3" destOrd="0" presId="urn:microsoft.com/office/officeart/2005/8/layout/chevron1"/>
    <dgm:cxn modelId="{832C2092-593A-4B5B-8552-CC57E9A0CFD0}" type="presParOf" srcId="{DB10B52E-5D79-43E9-AD8F-98ED8643BDBF}" destId="{7263BF8B-8305-4227-A57E-7089DF148191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C30683A-3071-43A1-926A-76A91C63D38B}">
      <dsp:nvSpPr>
        <dsp:cNvPr id="0" name=""/>
        <dsp:cNvSpPr/>
      </dsp:nvSpPr>
      <dsp:spPr>
        <a:xfrm rot="16200000">
          <a:off x="600891" y="-600891"/>
          <a:ext cx="1915885" cy="3117668"/>
        </a:xfrm>
        <a:prstGeom prst="round1Rect">
          <a:avLst/>
        </a:prstGeom>
        <a:solidFill>
          <a:schemeClr val="accent5">
            <a:lumMod val="7500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156464" rIns="156464" bIns="15646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b="1" kern="1200" dirty="0"/>
        </a:p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>
              <a:solidFill>
                <a:schemeClr val="accent1">
                  <a:lumMod val="20000"/>
                  <a:lumOff val="80000"/>
                </a:schemeClr>
              </a:solidFill>
            </a:rPr>
            <a:t>High value</a:t>
          </a:r>
        </a:p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>
              <a:solidFill>
                <a:schemeClr val="accent1">
                  <a:lumMod val="20000"/>
                  <a:lumOff val="80000"/>
                </a:schemeClr>
              </a:solidFill>
            </a:rPr>
            <a:t>Low Risk</a:t>
          </a:r>
        </a:p>
      </dsp:txBody>
      <dsp:txXfrm rot="5400000">
        <a:off x="0" y="0"/>
        <a:ext cx="3117668" cy="1436913"/>
      </dsp:txXfrm>
    </dsp:sp>
    <dsp:sp modelId="{D9F6F83C-42AD-44AF-BC93-44AE0B40046B}">
      <dsp:nvSpPr>
        <dsp:cNvPr id="0" name=""/>
        <dsp:cNvSpPr/>
      </dsp:nvSpPr>
      <dsp:spPr>
        <a:xfrm>
          <a:off x="3117668" y="0"/>
          <a:ext cx="3117668" cy="1915885"/>
        </a:xfrm>
        <a:prstGeom prst="round1Rect">
          <a:avLst/>
        </a:prstGeom>
        <a:solidFill>
          <a:srgbClr val="C00000"/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156464" rIns="156464" bIns="15646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 dirty="0"/>
        </a:p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>
              <a:solidFill>
                <a:schemeClr val="accent3">
                  <a:lumMod val="60000"/>
                  <a:lumOff val="40000"/>
                </a:schemeClr>
              </a:solidFill>
            </a:rPr>
            <a:t>High value </a:t>
          </a:r>
        </a:p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>
              <a:solidFill>
                <a:schemeClr val="accent3">
                  <a:lumMod val="60000"/>
                  <a:lumOff val="40000"/>
                </a:schemeClr>
              </a:solidFill>
            </a:rPr>
            <a:t>High Risk</a:t>
          </a:r>
        </a:p>
      </dsp:txBody>
      <dsp:txXfrm>
        <a:off x="3117668" y="0"/>
        <a:ext cx="3117668" cy="1436913"/>
      </dsp:txXfrm>
    </dsp:sp>
    <dsp:sp modelId="{1163ADCD-632A-4D25-8217-DFA34E3F4DE1}">
      <dsp:nvSpPr>
        <dsp:cNvPr id="0" name=""/>
        <dsp:cNvSpPr/>
      </dsp:nvSpPr>
      <dsp:spPr>
        <a:xfrm rot="10800000">
          <a:off x="0" y="1915885"/>
          <a:ext cx="3117668" cy="1915885"/>
        </a:xfrm>
        <a:prstGeom prst="round1Rect">
          <a:avLst/>
        </a:prstGeom>
        <a:solidFill>
          <a:schemeClr val="bg2"/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156464" rIns="156464" bIns="15646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>
              <a:solidFill>
                <a:schemeClr val="accent2">
                  <a:lumMod val="75000"/>
                </a:schemeClr>
              </a:solidFill>
            </a:rPr>
            <a:t>Low value </a:t>
          </a:r>
        </a:p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>
              <a:solidFill>
                <a:schemeClr val="accent2">
                  <a:lumMod val="75000"/>
                </a:schemeClr>
              </a:solidFill>
            </a:rPr>
            <a:t>Low Risk</a:t>
          </a:r>
        </a:p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 dirty="0">
            <a:solidFill>
              <a:schemeClr val="accent2">
                <a:lumMod val="75000"/>
              </a:schemeClr>
            </a:solidFill>
          </a:endParaRPr>
        </a:p>
      </dsp:txBody>
      <dsp:txXfrm rot="10800000">
        <a:off x="0" y="2394856"/>
        <a:ext cx="3117668" cy="1436913"/>
      </dsp:txXfrm>
    </dsp:sp>
    <dsp:sp modelId="{3AC6012F-B2CB-4037-B880-83B90C606D2F}">
      <dsp:nvSpPr>
        <dsp:cNvPr id="0" name=""/>
        <dsp:cNvSpPr/>
      </dsp:nvSpPr>
      <dsp:spPr>
        <a:xfrm rot="5400000">
          <a:off x="3718560" y="1314993"/>
          <a:ext cx="1915885" cy="3117668"/>
        </a:xfrm>
        <a:prstGeom prst="round1Rect">
          <a:avLst/>
        </a:prstGeom>
        <a:solidFill>
          <a:schemeClr val="accent4"/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156464" rIns="156464" bIns="15646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>
              <a:solidFill>
                <a:schemeClr val="accent2">
                  <a:lumMod val="75000"/>
                </a:schemeClr>
              </a:solidFill>
            </a:rPr>
            <a:t>Low Value</a:t>
          </a:r>
        </a:p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>
              <a:solidFill>
                <a:schemeClr val="accent2">
                  <a:lumMod val="75000"/>
                </a:schemeClr>
              </a:solidFill>
            </a:rPr>
            <a:t>High Risk</a:t>
          </a:r>
        </a:p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 dirty="0"/>
        </a:p>
      </dsp:txBody>
      <dsp:txXfrm rot="-5400000">
        <a:off x="3117668" y="2394855"/>
        <a:ext cx="3117668" cy="1436913"/>
      </dsp:txXfrm>
    </dsp:sp>
    <dsp:sp modelId="{C6A89CD7-3BA1-41AC-A757-955A79DE3544}">
      <dsp:nvSpPr>
        <dsp:cNvPr id="0" name=""/>
        <dsp:cNvSpPr/>
      </dsp:nvSpPr>
      <dsp:spPr>
        <a:xfrm>
          <a:off x="3928209" y="433962"/>
          <a:ext cx="1558192" cy="961956"/>
        </a:xfrm>
        <a:prstGeom prst="roundRect">
          <a:avLst/>
        </a:prstGeom>
        <a:noFill/>
        <a:ln w="25400" cap="rnd" cmpd="sng" algn="ctr">
          <a:solidFill>
            <a:srgbClr val="FFC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 dirty="0"/>
        </a:p>
      </dsp:txBody>
      <dsp:txXfrm>
        <a:off x="3975168" y="480921"/>
        <a:ext cx="1464274" cy="86803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F02189-21BA-4844-9317-69EB79EF02AD}">
      <dsp:nvSpPr>
        <dsp:cNvPr id="0" name=""/>
        <dsp:cNvSpPr/>
      </dsp:nvSpPr>
      <dsp:spPr>
        <a:xfrm>
          <a:off x="1785" y="1596826"/>
          <a:ext cx="2175867" cy="870346"/>
        </a:xfrm>
        <a:prstGeom prst="chevron">
          <a:avLst/>
        </a:prstGeom>
        <a:solidFill>
          <a:schemeClr val="accent2">
            <a:lumMod val="7500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Explore Predict Analyze</a:t>
          </a:r>
        </a:p>
      </dsp:txBody>
      <dsp:txXfrm>
        <a:off x="436958" y="1596826"/>
        <a:ext cx="1305521" cy="870346"/>
      </dsp:txXfrm>
    </dsp:sp>
    <dsp:sp modelId="{EA2B573C-320C-4771-B2D3-CD0F50D20C3F}">
      <dsp:nvSpPr>
        <dsp:cNvPr id="0" name=""/>
        <dsp:cNvSpPr/>
      </dsp:nvSpPr>
      <dsp:spPr>
        <a:xfrm>
          <a:off x="1960066" y="1596826"/>
          <a:ext cx="2175867" cy="870346"/>
        </a:xfrm>
        <a:prstGeom prst="chevron">
          <a:avLst/>
        </a:prstGeom>
        <a:solidFill>
          <a:schemeClr val="accent2">
            <a:lumMod val="7500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Segment</a:t>
          </a:r>
        </a:p>
      </dsp:txBody>
      <dsp:txXfrm>
        <a:off x="2395239" y="1596826"/>
        <a:ext cx="1305521" cy="870346"/>
      </dsp:txXfrm>
    </dsp:sp>
    <dsp:sp modelId="{7263BF8B-8305-4227-A57E-7089DF148191}">
      <dsp:nvSpPr>
        <dsp:cNvPr id="0" name=""/>
        <dsp:cNvSpPr/>
      </dsp:nvSpPr>
      <dsp:spPr>
        <a:xfrm>
          <a:off x="3918346" y="1596826"/>
          <a:ext cx="2175867" cy="870346"/>
        </a:xfrm>
        <a:prstGeom prst="chevron">
          <a:avLst/>
        </a:prstGeom>
        <a:solidFill>
          <a:schemeClr val="accent2">
            <a:lumMod val="7500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Test outreach strategies/ Channels </a:t>
          </a:r>
        </a:p>
      </dsp:txBody>
      <dsp:txXfrm>
        <a:off x="4353519" y="1596826"/>
        <a:ext cx="1305521" cy="87034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matrix1">
  <dgm:title val=""/>
  <dgm:desc val=""/>
  <dgm:catLst>
    <dgm:cat type="matrix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clrData>
  <dgm:layoutNode name="diagram">
    <dgm:varLst>
      <dgm:chMax val="1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ctrX" for="ch" forName="matrix" refType="w" fact="0.5"/>
      <dgm:constr type="ctrY" for="ch" forName="matrix" refType="h" fact="0.5"/>
      <dgm:constr type="w" for="ch" forName="matrix" refType="w"/>
      <dgm:constr type="h" for="ch" forName="matrix" refType="h"/>
      <dgm:constr type="ctrX" for="ch" forName="centerTile" refType="w" fact="0.5"/>
      <dgm:constr type="ctrY" for="ch" forName="centerTile" refType="h" fact="0.5"/>
      <dgm:constr type="w" for="ch" forName="centerTile" refType="w" fact="0.3"/>
      <dgm:constr type="h" for="ch" forName="centerTile" refType="h" fact="0.25"/>
      <dgm:constr type="primFontSz" for="des" ptType="node" op="equ" val="65"/>
    </dgm:constrLst>
    <dgm:ruleLst/>
    <dgm:choose name="Name0">
      <dgm:if name="Name1" axis="ch" ptType="node" func="cnt" op="gte" val="1">
        <dgm:layoutNode name="matrix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tile1"/>
            <dgm:constr type="t" for="ch" forName="tile1"/>
            <dgm:constr type="r" for="ch" forName="tile1" refType="w" fact="0.5"/>
            <dgm:constr type="b" for="ch" forName="tile1" refType="h" fact="0.5"/>
            <dgm:constr type="l" for="ch" forName="tile1text" refType="l" refFor="ch" refForName="tile1"/>
            <dgm:constr type="t" for="ch" forName="tile1text" refType="t" refFor="ch" refForName="tile1"/>
            <dgm:constr type="w" for="ch" forName="tile1text" refType="w" refFor="ch" refForName="tile1"/>
            <dgm:constr type="h" for="ch" forName="tile1text" refType="h" refFor="ch" refForName="tile1" fact="0.75"/>
            <dgm:constr type="r" for="ch" forName="tile2" refType="w"/>
            <dgm:constr type="t" for="ch" forName="tile2"/>
            <dgm:constr type="l" for="ch" forName="tile2" refType="w" fact="0.5"/>
            <dgm:constr type="b" for="ch" forName="tile2" refType="h" fact="0.5"/>
            <dgm:constr type="r" for="ch" forName="tile2text" refType="r" refFor="ch" refForName="tile2"/>
            <dgm:constr type="t" for="ch" forName="tile2text" refType="t" refFor="ch" refForName="tile2"/>
            <dgm:constr type="w" for="ch" forName="tile2text" refType="w" refFor="ch" refForName="tile2"/>
            <dgm:constr type="h" for="ch" forName="tile2text" refType="h" refFor="ch" refForName="tile2" fact="0.75"/>
            <dgm:constr type="l" for="ch" forName="tile3"/>
            <dgm:constr type="b" for="ch" forName="tile3" refType="h"/>
            <dgm:constr type="r" for="ch" forName="tile3" refType="w" fact="0.5"/>
            <dgm:constr type="t" for="ch" forName="tile3" refType="h" fact="0.5"/>
            <dgm:constr type="l" for="ch" forName="tile3text" refType="l" refFor="ch" refForName="tile3"/>
            <dgm:constr type="b" for="ch" forName="tile3text" refType="b" refFor="ch" refForName="tile3"/>
            <dgm:constr type="w" for="ch" forName="tile3text" refType="w" refFor="ch" refForName="tile3"/>
            <dgm:constr type="h" for="ch" forName="tile3text" refType="h" refFor="ch" refForName="tile3" fact="0.75"/>
            <dgm:constr type="r" for="ch" forName="tile4" refType="w"/>
            <dgm:constr type="b" for="ch" forName="tile4" refType="h"/>
            <dgm:constr type="l" for="ch" forName="tile4" refType="w" fact="0.5"/>
            <dgm:constr type="t" for="ch" forName="tile4" refType="h" fact="0.5"/>
            <dgm:constr type="r" for="ch" forName="tile4text" refType="r" refFor="ch" refForName="tile4"/>
            <dgm:constr type="b" for="ch" forName="tile4text" refType="b" refFor="ch" refForName="tile4"/>
            <dgm:constr type="w" for="ch" forName="tile4text" refType="w" refFor="ch" refForName="tile4"/>
            <dgm:constr type="h" for="ch" forName="tile4text" refType="h" refFor="ch" refForName="tile4" fact="0.75"/>
          </dgm:constrLst>
          <dgm:ruleLst/>
          <dgm:layoutNode name="tile1" styleLbl="node1">
            <dgm:alg type="sp"/>
            <dgm:shape xmlns:r="http://schemas.openxmlformats.org/officeDocument/2006/relationships" rot="270" type="round1Rect" r:blip="">
              <dgm:adjLst/>
            </dgm:shape>
            <dgm:choose name="Name2">
              <dgm:if name="Name3" func="var" arg="dir" op="equ" val="norm">
                <dgm:presOf axis="ch ch desOrSelf" ptType="node node node" st="1 1 1" cnt="1 1 0"/>
              </dgm:if>
              <dgm:else name="Name4">
                <dgm:presOf axis="ch ch desOrSelf" ptType="node node node" st="1 2 1" cnt="1 1 0"/>
              </dgm:else>
            </dgm:choose>
            <dgm:constrLst/>
            <dgm:ruleLst/>
          </dgm:layoutNode>
          <dgm:layoutNode name="tile1text" styleLbl="node1">
            <dgm:varLst>
              <dgm:chMax val="0"/>
              <dgm:chPref val="0"/>
              <dgm:bulletEnabled val="1"/>
            </dgm:varLst>
            <dgm:choose name="Name5">
              <dgm:if name="Name6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7">
                <dgm:alg type="tx"/>
              </dgm:else>
            </dgm:choose>
            <dgm:shape xmlns:r="http://schemas.openxmlformats.org/officeDocument/2006/relationships" rot="270" type="rect" r:blip="" hideGeom="1">
              <dgm:adjLst>
                <dgm:adj idx="1" val="0.2"/>
              </dgm:adjLst>
            </dgm:shape>
            <dgm:choose name="Name8">
              <dgm:if name="Name9" func="var" arg="dir" op="equ" val="norm">
                <dgm:presOf axis="ch ch desOrSelf" ptType="node node node" st="1 1 1" cnt="1 1 0"/>
              </dgm:if>
              <dgm:else name="Name10">
                <dgm:presOf axis="ch ch desOrSelf" ptType="node node node" st="1 2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2" styleLbl="node1">
            <dgm:alg type="sp"/>
            <dgm:shape xmlns:r="http://schemas.openxmlformats.org/officeDocument/2006/relationships" type="round1Rect" r:blip="">
              <dgm:adjLst/>
            </dgm:shape>
            <dgm:choose name="Name11">
              <dgm:if name="Name12" func="var" arg="dir" op="equ" val="norm">
                <dgm:presOf axis="ch ch desOrSelf" ptType="node node node" st="1 2 1" cnt="1 1 0"/>
              </dgm:if>
              <dgm:else name="Name13">
                <dgm:presOf axis="ch ch desOrSelf" ptType="node node node" st="1 1 1" cnt="1 1 0"/>
              </dgm:else>
            </dgm:choose>
            <dgm:constrLst/>
            <dgm:ruleLst/>
          </dgm:layoutNode>
          <dgm:layoutNode name="tile2text" styleLbl="node1">
            <dgm:varLst>
              <dgm:chMax val="0"/>
              <dgm:chPref val="0"/>
              <dgm:bulletEnabled val="1"/>
            </dgm:varLst>
            <dgm:choose name="Name14">
              <dgm:if name="Name15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16">
                <dgm:alg type="tx"/>
              </dgm:else>
            </dgm:choose>
            <dgm:shape xmlns:r="http://schemas.openxmlformats.org/officeDocument/2006/relationships" type="rect" r:blip="" hideGeom="1">
              <dgm:adjLst/>
            </dgm:shape>
            <dgm:choose name="Name17">
              <dgm:if name="Name18" func="var" arg="dir" op="equ" val="norm">
                <dgm:presOf axis="ch ch desOrSelf" ptType="node node node" st="1 2 1" cnt="1 1 0"/>
              </dgm:if>
              <dgm:else name="Name19">
                <dgm:presOf axis="ch ch desOrSelf" ptType="node node node" st="1 1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3" styleLbl="node1">
            <dgm:alg type="sp"/>
            <dgm:shape xmlns:r="http://schemas.openxmlformats.org/officeDocument/2006/relationships" rot="180" type="round1Rect" r:blip="">
              <dgm:adjLst/>
            </dgm:shape>
            <dgm:choose name="Name20">
              <dgm:if name="Name21" func="var" arg="dir" op="equ" val="norm">
                <dgm:presOf axis="ch ch desOrSelf" ptType="node node node" st="1 3 1" cnt="1 1 0"/>
              </dgm:if>
              <dgm:else name="Name22">
                <dgm:presOf axis="ch ch desOrSelf" ptType="node node node" st="1 4 1" cnt="1 1 0"/>
              </dgm:else>
            </dgm:choose>
            <dgm:constrLst/>
            <dgm:ruleLst/>
          </dgm:layoutNode>
          <dgm:layoutNode name="tile3text" styleLbl="node1">
            <dgm:varLst>
              <dgm:chMax val="0"/>
              <dgm:chPref val="0"/>
              <dgm:bulletEnabled val="1"/>
            </dgm:varLst>
            <dgm:choose name="Name23">
              <dgm:if name="Name24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25">
                <dgm:alg type="tx"/>
              </dgm:else>
            </dgm:choose>
            <dgm:shape xmlns:r="http://schemas.openxmlformats.org/officeDocument/2006/relationships" rot="180" type="rect" r:blip="" hideGeom="1">
              <dgm:adjLst/>
            </dgm:shape>
            <dgm:choose name="Name26">
              <dgm:if name="Name27" func="var" arg="dir" op="equ" val="norm">
                <dgm:presOf axis="ch ch desOrSelf" ptType="node node node" st="1 3 1" cnt="1 1 0"/>
              </dgm:if>
              <dgm:else name="Name28">
                <dgm:presOf axis="ch ch desOrSelf" ptType="node node node" st="1 4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4" styleLbl="node1">
            <dgm:alg type="sp"/>
            <dgm:shape xmlns:r="http://schemas.openxmlformats.org/officeDocument/2006/relationships" rot="90" type="round1Rect" r:blip="">
              <dgm:adjLst/>
            </dgm:shape>
            <dgm:choose name="Name29">
              <dgm:if name="Name30" func="var" arg="dir" op="equ" val="norm">
                <dgm:presOf axis="ch ch desOrSelf" ptType="node node node" st="1 4 1" cnt="1 1 0"/>
              </dgm:if>
              <dgm:else name="Name31">
                <dgm:presOf axis="ch ch desOrSelf" ptType="node node node" st="1 3 1" cnt="1 1 0"/>
              </dgm:else>
            </dgm:choose>
            <dgm:constrLst/>
            <dgm:ruleLst/>
          </dgm:layoutNode>
          <dgm:layoutNode name="tile4text" styleLbl="node1">
            <dgm:varLst>
              <dgm:chMax val="0"/>
              <dgm:chPref val="0"/>
              <dgm:bulletEnabled val="1"/>
            </dgm:varLst>
            <dgm:choose name="Name32">
              <dgm:if name="Name33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34">
                <dgm:alg type="tx"/>
              </dgm:else>
            </dgm:choose>
            <dgm:shape xmlns:r="http://schemas.openxmlformats.org/officeDocument/2006/relationships" rot="90" type="rect" r:blip="" hideGeom="1">
              <dgm:adjLst/>
            </dgm:shape>
            <dgm:choose name="Name35">
              <dgm:if name="Name36" func="var" arg="dir" op="equ" val="norm">
                <dgm:presOf axis="ch ch desOrSelf" ptType="node node node" st="1 4 1" cnt="1 1 0"/>
              </dgm:if>
              <dgm:else name="Name37">
                <dgm:presOf axis="ch ch desOrSelf" ptType="node node node" st="1 3 1" cnt="1 1 0"/>
              </dgm:else>
            </dgm:choose>
            <dgm:constrLst/>
            <dgm:ruleLst>
              <dgm:rule type="primFontSz" val="5" fact="NaN" max="NaN"/>
            </dgm:ruleLst>
          </dgm:layoutNode>
        </dgm:layoutNode>
        <dgm:layoutNode name="centerTile" styleLbl="fgShp">
          <dgm:varLst>
            <dgm:chMax val="0"/>
            <dgm:chPref val="0"/>
          </dgm:varLst>
          <dgm:alg type="tx"/>
          <dgm:shape xmlns:r="http://schemas.openxmlformats.org/officeDocument/2006/relationships" type="roundRect" r:blip="">
            <dgm:adjLst/>
          </dgm:shape>
          <dgm:presOf axis="ch" ptType="node" cnt="1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8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image" Target="../media/image29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r">
              <a:defRPr sz="1200"/>
            </a:lvl1pPr>
          </a:lstStyle>
          <a:p>
            <a:fld id="{BEF7A24B-554D-4B99-A3CC-7667F56D1027}" type="datetimeFigureOut">
              <a:rPr lang="en-US" smtClean="0"/>
              <a:pPr/>
              <a:t>11/1/2018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r">
              <a:defRPr sz="1200"/>
            </a:lvl1pPr>
          </a:lstStyle>
          <a:p>
            <a:fld id="{10672D4C-A99E-49DD-8A16-1D19942316C4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r">
              <a:defRPr sz="1200"/>
            </a:lvl1pPr>
          </a:lstStyle>
          <a:p>
            <a:fld id="{0391B76B-D742-4BD2-BF24-F4C760DB831C}" type="datetimeFigureOut">
              <a:rPr lang="en-US" smtClean="0"/>
              <a:pPr/>
              <a:t>11/1/2018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r">
              <a:defRPr sz="1200"/>
            </a:lvl1pPr>
          </a:lstStyle>
          <a:p>
            <a:fld id="{5257B995-136A-4A15-87A5-26420C3C1021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rtl="0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57B995-136A-4A15-87A5-26420C3C1021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57B995-136A-4A15-87A5-26420C3C1021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95B21A-32BE-447E-8204-B50F50E16DC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644807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57B995-136A-4A15-87A5-26420C3C1021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57B995-136A-4A15-87A5-26420C3C1021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57B995-136A-4A15-87A5-26420C3C1021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57B995-136A-4A15-87A5-26420C3C1021}" type="slidenum">
              <a:rPr lang="en-US" smtClean="0"/>
              <a:pPr/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57B995-136A-4A15-87A5-26420C3C1021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57B995-136A-4A15-87A5-26420C3C1021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7" name="Rectangle 6"/>
            <p:cNvPicPr>
              <a:picLocks noChangeAspect="1"/>
            </p:cNvPicPr>
            <p:nvPr/>
          </p:nvPicPr>
          <p:blipFill>
            <a:blip r:embed="rId2">
              <a:duotone>
                <a:schemeClr val="accent3"/>
                <a:srgbClr val="FFFFFF"/>
              </a:duotone>
            </a:blip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" name="Rectangle 15"/>
            <p:cNvSpPr/>
            <p:nvPr userDrawn="1"/>
          </p:nvSpPr>
          <p:spPr>
            <a:xfrm>
              <a:off x="0" y="5184648"/>
              <a:ext cx="9144000" cy="1673352"/>
            </a:xfrm>
            <a:prstGeom prst="rect">
              <a:avLst/>
            </a:prstGeom>
            <a:gradFill flip="none" rotWithShape="1">
              <a:gsLst>
                <a:gs pos="39000">
                  <a:schemeClr val="accent5">
                    <a:alpha val="40000"/>
                  </a:schemeClr>
                </a:gs>
                <a:gs pos="0">
                  <a:schemeClr val="accent5">
                    <a:alpha val="90000"/>
                  </a:schemeClr>
                </a:gs>
                <a:gs pos="100000">
                  <a:schemeClr val="accent3">
                    <a:alpha val="40000"/>
                  </a:schemeClr>
                </a:gs>
              </a:gsLst>
              <a:lin ang="0" scaled="1"/>
              <a:tileRect/>
            </a:gradFill>
            <a:ln w="25400" cap="rnd" cmpd="sng" algn="ctr">
              <a:noFill/>
              <a:prstDash val="solid"/>
            </a:ln>
          </p:spPr>
          <p:style>
            <a:lnRef idx="2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 userDrawn="1"/>
          </p:nvSpPr>
          <p:spPr>
            <a:xfrm>
              <a:off x="0" y="5257800"/>
              <a:ext cx="9144000" cy="1600200"/>
            </a:xfrm>
            <a:prstGeom prst="rect">
              <a:avLst/>
            </a:prstGeom>
            <a:gradFill flip="none" rotWithShape="1">
              <a:gsLst>
                <a:gs pos="39000">
                  <a:schemeClr val="accent5">
                    <a:alpha val="25000"/>
                  </a:schemeClr>
                </a:gs>
                <a:gs pos="100000">
                  <a:schemeClr val="accent3">
                    <a:alpha val="25000"/>
                  </a:schemeClr>
                </a:gs>
              </a:gsLst>
              <a:lin ang="0" scaled="1"/>
              <a:tileRect/>
            </a:gradFill>
            <a:ln w="25400" cap="rnd" cmpd="sng" algn="ctr">
              <a:noFill/>
              <a:prstDash val="solid"/>
            </a:ln>
          </p:spPr>
          <p:style>
            <a:lnRef idx="2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0" y="3352801"/>
              <a:ext cx="9144000" cy="1827567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alpha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ln w="25400" cap="rnd" cmpd="sng" algn="ctr">
              <a:noFill/>
              <a:prstDash val="solid"/>
            </a:ln>
          </p:spPr>
          <p:style>
            <a:lnRef idx="2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Straight Connector 10"/>
            <p:cNvCxnSpPr/>
            <p:nvPr/>
          </p:nvCxnSpPr>
          <p:spPr>
            <a:xfrm>
              <a:off x="0" y="5181600"/>
              <a:ext cx="9144000" cy="1588"/>
            </a:xfrm>
            <a:prstGeom prst="line">
              <a:avLst/>
            </a:prstGeom>
            <a:ln w="28575" cap="flat" cmpd="sng" algn="ctr">
              <a:solidFill>
                <a:schemeClr val="bg1"/>
              </a:solidFill>
              <a:prstDash val="solid"/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itle 11"/>
          <p:cNvSpPr>
            <a:spLocks noGrp="1"/>
          </p:cNvSpPr>
          <p:nvPr>
            <p:ph type="ctrTitle"/>
          </p:nvPr>
        </p:nvSpPr>
        <p:spPr>
          <a:xfrm>
            <a:off x="455676" y="3373031"/>
            <a:ext cx="8229600" cy="2043684"/>
          </a:xfrm>
          <a:noFill/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7000" kern="100" baseline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Subtitle 12"/>
          <p:cNvSpPr>
            <a:spLocks noGrp="1"/>
          </p:cNvSpPr>
          <p:nvPr>
            <p:ph type="subTitle" idx="1"/>
          </p:nvPr>
        </p:nvSpPr>
        <p:spPr>
          <a:xfrm>
            <a:off x="566801" y="5429252"/>
            <a:ext cx="8129524" cy="757517"/>
          </a:xfrm>
        </p:spPr>
        <p:txBody>
          <a:bodyPr/>
          <a:lstStyle>
            <a:lvl1pPr marL="0" indent="0" algn="l">
              <a:buNone/>
              <a:defRPr sz="1600" kern="100" cap="all" spc="100" baseline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8" t="13461" r="16825" b="9422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1000" y="685800"/>
            <a:ext cx="4953000" cy="3383280"/>
          </a:xfrm>
        </p:spPr>
        <p:txBody>
          <a:bodyPr>
            <a:noAutofit/>
          </a:bodyPr>
          <a:lstStyle>
            <a:lvl1pPr>
              <a:defRPr sz="40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  <a:br>
              <a:rPr lang="en-US" dirty="0"/>
            </a:br>
            <a:r>
              <a:rPr lang="en-US" dirty="0"/>
              <a:t>(</a:t>
            </a:r>
            <a:r>
              <a:rPr lang="en-US" dirty="0" err="1"/>
              <a:t>Roboto</a:t>
            </a:r>
            <a:r>
              <a:rPr lang="en-US" dirty="0"/>
              <a:t> Slab bold, 40pt, white)</a:t>
            </a:r>
          </a:p>
        </p:txBody>
      </p:sp>
      <p:sp>
        <p:nvSpPr>
          <p:cNvPr id="16" name="Content Placeholder 14"/>
          <p:cNvSpPr>
            <a:spLocks noGrp="1"/>
          </p:cNvSpPr>
          <p:nvPr>
            <p:ph sz="quarter" idx="11" hasCustomPrompt="1"/>
          </p:nvPr>
        </p:nvSpPr>
        <p:spPr>
          <a:xfrm>
            <a:off x="381000" y="4983480"/>
            <a:ext cx="3581400" cy="274320"/>
          </a:xfrm>
        </p:spPr>
        <p:txBody>
          <a:bodyPr>
            <a:noAutofit/>
          </a:bodyPr>
          <a:lstStyle>
            <a:lvl1pPr marL="0" indent="0">
              <a:buNone/>
              <a:defRPr sz="1400" baseline="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2" hasCustomPrompt="1"/>
          </p:nvPr>
        </p:nvSpPr>
        <p:spPr>
          <a:xfrm>
            <a:off x="381000" y="4617720"/>
            <a:ext cx="3657600" cy="27432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Presenter Name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1" y="6499410"/>
            <a:ext cx="2209800" cy="238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1799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20" t="10727" r="51" b="10727"/>
          <a:stretch/>
        </p:blipFill>
        <p:spPr>
          <a:xfrm flipH="1">
            <a:off x="0" y="-45720"/>
            <a:ext cx="9144000" cy="69037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1000" y="685800"/>
            <a:ext cx="4953000" cy="3383280"/>
          </a:xfrm>
        </p:spPr>
        <p:txBody>
          <a:bodyPr>
            <a:noAutofit/>
          </a:bodyPr>
          <a:lstStyle>
            <a:lvl1pPr>
              <a:defRPr sz="4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br>
              <a:rPr lang="en-US" dirty="0"/>
            </a:br>
            <a:r>
              <a:rPr lang="en-US" dirty="0"/>
              <a:t>(</a:t>
            </a:r>
            <a:r>
              <a:rPr lang="en-US" dirty="0" err="1"/>
              <a:t>Roboto</a:t>
            </a:r>
            <a:r>
              <a:rPr lang="en-US" dirty="0"/>
              <a:t> Slab bold, 40pt, black)</a:t>
            </a:r>
          </a:p>
        </p:txBody>
      </p:sp>
      <p:sp>
        <p:nvSpPr>
          <p:cNvPr id="16" name="Content Placeholder 14"/>
          <p:cNvSpPr>
            <a:spLocks noGrp="1"/>
          </p:cNvSpPr>
          <p:nvPr>
            <p:ph sz="quarter" idx="11" hasCustomPrompt="1"/>
          </p:nvPr>
        </p:nvSpPr>
        <p:spPr>
          <a:xfrm>
            <a:off x="381000" y="4983480"/>
            <a:ext cx="3581400" cy="274320"/>
          </a:xfrm>
        </p:spPr>
        <p:txBody>
          <a:bodyPr>
            <a:no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2" hasCustomPrompt="1"/>
          </p:nvPr>
        </p:nvSpPr>
        <p:spPr>
          <a:xfrm>
            <a:off x="381000" y="4617720"/>
            <a:ext cx="3657600" cy="27432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Presenter Name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6501295"/>
            <a:ext cx="2209800" cy="238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5374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28" t="14435" r="1925" b="6115"/>
          <a:stretch/>
        </p:blipFill>
        <p:spPr>
          <a:xfrm flipH="1">
            <a:off x="-1" y="0"/>
            <a:ext cx="9143999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1000" y="685800"/>
            <a:ext cx="4953000" cy="3383280"/>
          </a:xfrm>
        </p:spPr>
        <p:txBody>
          <a:bodyPr>
            <a:noAutofit/>
          </a:bodyPr>
          <a:lstStyle>
            <a:lvl1pPr>
              <a:defRPr sz="40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  <a:br>
              <a:rPr lang="en-US" dirty="0"/>
            </a:br>
            <a:r>
              <a:rPr lang="en-US" dirty="0"/>
              <a:t>(</a:t>
            </a:r>
            <a:r>
              <a:rPr lang="en-US" dirty="0" err="1"/>
              <a:t>Roboto</a:t>
            </a:r>
            <a:r>
              <a:rPr lang="en-US" dirty="0"/>
              <a:t> Slab bold, 40pt, black)</a:t>
            </a:r>
          </a:p>
        </p:txBody>
      </p:sp>
      <p:sp>
        <p:nvSpPr>
          <p:cNvPr id="16" name="Content Placeholder 14"/>
          <p:cNvSpPr>
            <a:spLocks noGrp="1"/>
          </p:cNvSpPr>
          <p:nvPr>
            <p:ph sz="quarter" idx="11" hasCustomPrompt="1"/>
          </p:nvPr>
        </p:nvSpPr>
        <p:spPr>
          <a:xfrm>
            <a:off x="381000" y="4983480"/>
            <a:ext cx="3581400" cy="274320"/>
          </a:xfrm>
        </p:spPr>
        <p:txBody>
          <a:bodyPr>
            <a:noAutofit/>
          </a:bodyPr>
          <a:lstStyle>
            <a:lvl1pPr marL="0" indent="0">
              <a:buNone/>
              <a:defRPr sz="1400" baseline="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2" hasCustomPrompt="1"/>
          </p:nvPr>
        </p:nvSpPr>
        <p:spPr>
          <a:xfrm>
            <a:off x="381000" y="4617720"/>
            <a:ext cx="3657600" cy="27432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Presenter Name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1" y="6499410"/>
            <a:ext cx="2209800" cy="238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2842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64" t="12975" r="40" b="4435"/>
          <a:stretch/>
        </p:blipFill>
        <p:spPr>
          <a:xfrm flipH="1"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1000" y="685800"/>
            <a:ext cx="4953000" cy="3383280"/>
          </a:xfrm>
        </p:spPr>
        <p:txBody>
          <a:bodyPr>
            <a:noAutofit/>
          </a:bodyPr>
          <a:lstStyle>
            <a:lvl1pPr>
              <a:defRPr sz="40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  <a:br>
              <a:rPr lang="en-US" dirty="0"/>
            </a:br>
            <a:r>
              <a:rPr lang="en-US" dirty="0"/>
              <a:t>(</a:t>
            </a:r>
            <a:r>
              <a:rPr lang="en-US" dirty="0" err="1"/>
              <a:t>Roboto</a:t>
            </a:r>
            <a:r>
              <a:rPr lang="en-US" dirty="0"/>
              <a:t> Slab bold, 40pt, black)</a:t>
            </a:r>
          </a:p>
        </p:txBody>
      </p:sp>
      <p:sp>
        <p:nvSpPr>
          <p:cNvPr id="16" name="Content Placeholder 14"/>
          <p:cNvSpPr>
            <a:spLocks noGrp="1"/>
          </p:cNvSpPr>
          <p:nvPr>
            <p:ph sz="quarter" idx="11" hasCustomPrompt="1"/>
          </p:nvPr>
        </p:nvSpPr>
        <p:spPr>
          <a:xfrm>
            <a:off x="381000" y="4983480"/>
            <a:ext cx="3581400" cy="274320"/>
          </a:xfrm>
        </p:spPr>
        <p:txBody>
          <a:bodyPr>
            <a:noAutofit/>
          </a:bodyPr>
          <a:lstStyle>
            <a:lvl1pPr marL="0" indent="0">
              <a:buNone/>
              <a:defRPr sz="1400" baseline="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2" hasCustomPrompt="1"/>
          </p:nvPr>
        </p:nvSpPr>
        <p:spPr>
          <a:xfrm>
            <a:off x="381000" y="4617720"/>
            <a:ext cx="3657600" cy="27432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Presenter Name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1" y="6499410"/>
            <a:ext cx="2209800" cy="238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603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ssion Statem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 userDrawn="1"/>
        </p:nvSpPr>
        <p:spPr>
          <a:xfrm>
            <a:off x="2057400" y="3154680"/>
            <a:ext cx="5181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accent1"/>
                </a:solidFill>
                <a:latin typeface="+mj-lt"/>
              </a:rPr>
              <a:t>Our mission: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1676400" y="4163559"/>
            <a:ext cx="5943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“To accelerate learning for all children and adults of all ability levels and ethnic</a:t>
            </a:r>
            <a:r>
              <a:rPr lang="en-US" sz="2400" baseline="0" dirty="0"/>
              <a:t> and social backgrounds, worldwide.”</a:t>
            </a: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7" t="17461" r="2907" b="47130"/>
          <a:stretch/>
        </p:blipFill>
        <p:spPr>
          <a:xfrm>
            <a:off x="0" y="1"/>
            <a:ext cx="9144000" cy="2750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3199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ssion Statem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 userDrawn="1"/>
        </p:nvSpPr>
        <p:spPr>
          <a:xfrm>
            <a:off x="2057400" y="3154680"/>
            <a:ext cx="5181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accent1"/>
                </a:solidFill>
                <a:latin typeface="+mj-lt"/>
              </a:rPr>
              <a:t>Our mission: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1676400" y="4163559"/>
            <a:ext cx="5943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“To accelerate learning for all children and adults of all ability levels and ethnic</a:t>
            </a:r>
            <a:r>
              <a:rPr lang="en-US" sz="2400" baseline="0" dirty="0"/>
              <a:t> and social backgrounds, worldwide.”</a:t>
            </a: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35924" r="156" b="26540"/>
          <a:stretch/>
        </p:blipFill>
        <p:spPr>
          <a:xfrm>
            <a:off x="0" y="1"/>
            <a:ext cx="9144000" cy="2750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8298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6903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6501295"/>
            <a:ext cx="2209800" cy="238327"/>
          </a:xfrm>
          <a:prstGeom prst="rect">
            <a:avLst/>
          </a:prstGeom>
        </p:spPr>
      </p:pic>
      <p:sp>
        <p:nvSpPr>
          <p:cNvPr id="7" name="TextBox 6"/>
          <p:cNvSpPr txBox="1"/>
          <p:nvPr userDrawn="1"/>
        </p:nvSpPr>
        <p:spPr>
          <a:xfrm>
            <a:off x="3657600" y="6500427"/>
            <a:ext cx="51054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dirty="0">
                <a:solidFill>
                  <a:schemeClr val="bg1"/>
                </a:solidFill>
              </a:rPr>
              <a:t>©Copyright 2018 Renaissance Learning Inc. All rights reserved.</a:t>
            </a:r>
            <a:r>
              <a:rPr lang="en-US" sz="700" baseline="0" dirty="0">
                <a:solidFill>
                  <a:schemeClr val="bg1"/>
                </a:solidFill>
              </a:rPr>
              <a:t>        </a:t>
            </a:r>
            <a:fld id="{A41395F5-053E-4FAD-8167-53B5D4485ECD}" type="slidenum">
              <a:rPr lang="en-US" sz="700" smtClean="0">
                <a:solidFill>
                  <a:schemeClr val="bg1"/>
                </a:solidFill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7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049403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-20364"/>
            <a:ext cx="9144000" cy="692408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6501295"/>
            <a:ext cx="2209800" cy="238327"/>
          </a:xfrm>
          <a:prstGeom prst="rect">
            <a:avLst/>
          </a:prstGeom>
        </p:spPr>
      </p:pic>
      <p:sp>
        <p:nvSpPr>
          <p:cNvPr id="9" name="TextBox 8"/>
          <p:cNvSpPr txBox="1"/>
          <p:nvPr userDrawn="1"/>
        </p:nvSpPr>
        <p:spPr>
          <a:xfrm>
            <a:off x="3657600" y="6500427"/>
            <a:ext cx="51054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dirty="0">
                <a:solidFill>
                  <a:schemeClr val="bg1"/>
                </a:solidFill>
              </a:rPr>
              <a:t>©Copyright 2018 Renaissance Learning Inc. All rights reserved.</a:t>
            </a:r>
            <a:r>
              <a:rPr lang="en-US" sz="700" baseline="0" dirty="0">
                <a:solidFill>
                  <a:schemeClr val="bg1"/>
                </a:solidFill>
              </a:rPr>
              <a:t>        </a:t>
            </a:r>
            <a:fld id="{A41395F5-053E-4FAD-8167-53B5D4485ECD}" type="slidenum">
              <a:rPr lang="en-US" sz="700" smtClean="0">
                <a:solidFill>
                  <a:schemeClr val="bg1"/>
                </a:solidFill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7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813643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1051560"/>
            <a:ext cx="8229600" cy="548640"/>
          </a:xfrm>
        </p:spPr>
        <p:txBody>
          <a:bodyPr anchor="ctr">
            <a:normAutofit/>
          </a:bodyPr>
          <a:lstStyle>
            <a:lvl1pPr marL="0" indent="0">
              <a:buNone/>
              <a:defRPr sz="1800" baseline="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385908237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Th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1051560"/>
            <a:ext cx="8229600" cy="548640"/>
          </a:xfrm>
        </p:spPr>
        <p:txBody>
          <a:bodyPr anchor="ctr">
            <a:normAutofit/>
          </a:bodyPr>
          <a:lstStyle>
            <a:lvl1pPr marL="0" indent="0">
              <a:buNone/>
              <a:defRPr sz="1800" baseline="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4069080"/>
            <a:ext cx="2514600" cy="365760"/>
          </a:xfrm>
        </p:spPr>
        <p:txBody>
          <a:bodyPr/>
          <a:lstStyle>
            <a:lvl1pPr marL="0" indent="0" algn="ctr">
              <a:buNone/>
              <a:defRPr b="1" baseline="0">
                <a:latin typeface="+mj-lt"/>
              </a:defRPr>
            </a:lvl1pPr>
          </a:lstStyle>
          <a:p>
            <a:pPr lvl="0"/>
            <a:r>
              <a:rPr lang="en-US" dirty="0"/>
              <a:t>Main point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352800" y="4069080"/>
            <a:ext cx="2514600" cy="365760"/>
          </a:xfrm>
        </p:spPr>
        <p:txBody>
          <a:bodyPr/>
          <a:lstStyle>
            <a:lvl1pPr marL="0" indent="0" algn="ctr">
              <a:buNone/>
              <a:defRPr b="1" baseline="0">
                <a:latin typeface="+mj-lt"/>
              </a:defRPr>
            </a:lvl1pPr>
          </a:lstStyle>
          <a:p>
            <a:pPr lvl="0"/>
            <a:r>
              <a:rPr lang="en-US" dirty="0"/>
              <a:t>Main point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6248400" y="4069080"/>
            <a:ext cx="2514600" cy="365760"/>
          </a:xfrm>
        </p:spPr>
        <p:txBody>
          <a:bodyPr/>
          <a:lstStyle>
            <a:lvl1pPr marL="0" indent="0" algn="ctr">
              <a:buNone/>
              <a:defRPr b="1" baseline="0">
                <a:latin typeface="+mj-lt"/>
              </a:defRPr>
            </a:lvl1pPr>
          </a:lstStyle>
          <a:p>
            <a:pPr lvl="0"/>
            <a:r>
              <a:rPr lang="en-US" dirty="0"/>
              <a:t>Main point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4617720"/>
            <a:ext cx="2514600" cy="1645920"/>
          </a:xfrm>
        </p:spPr>
        <p:txBody>
          <a:bodyPr>
            <a:normAutofit/>
          </a:bodyPr>
          <a:lstStyle>
            <a:lvl1pPr marL="0" indent="0" algn="ctr">
              <a:buNone/>
              <a:defRPr sz="1400" b="0" baseline="0">
                <a:latin typeface="+mn-lt"/>
              </a:defRPr>
            </a:lvl1pPr>
          </a:lstStyle>
          <a:p>
            <a:pPr lvl="0"/>
            <a:r>
              <a:rPr lang="en-US" dirty="0"/>
              <a:t>Supporting text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3352800" y="4617720"/>
            <a:ext cx="2514600" cy="1645920"/>
          </a:xfrm>
        </p:spPr>
        <p:txBody>
          <a:bodyPr>
            <a:normAutofit/>
          </a:bodyPr>
          <a:lstStyle>
            <a:lvl1pPr marL="0" indent="0" algn="ctr">
              <a:buNone/>
              <a:defRPr sz="1400" b="0" baseline="0">
                <a:latin typeface="+mn-lt"/>
              </a:defRPr>
            </a:lvl1pPr>
          </a:lstStyle>
          <a:p>
            <a:pPr lvl="0"/>
            <a:r>
              <a:rPr lang="en-US" dirty="0"/>
              <a:t>Supporting text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6248400" y="4617720"/>
            <a:ext cx="2514600" cy="1645920"/>
          </a:xfrm>
        </p:spPr>
        <p:txBody>
          <a:bodyPr>
            <a:normAutofit/>
          </a:bodyPr>
          <a:lstStyle>
            <a:lvl1pPr marL="0" indent="0" algn="ctr">
              <a:buNone/>
              <a:defRPr sz="1400" b="0" baseline="0">
                <a:latin typeface="+mn-lt"/>
              </a:defRPr>
            </a:lvl1pPr>
          </a:lstStyle>
          <a:p>
            <a:pPr lvl="0"/>
            <a:r>
              <a:rPr lang="en-US" dirty="0"/>
              <a:t>Supporting text</a:t>
            </a:r>
          </a:p>
        </p:txBody>
      </p:sp>
    </p:spTree>
    <p:extLst>
      <p:ext uri="{BB962C8B-B14F-4D97-AF65-F5344CB8AC3E}">
        <p14:creationId xmlns:p14="http://schemas.microsoft.com/office/powerpoint/2010/main" val="38535401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533400" y="457200"/>
            <a:ext cx="8077200" cy="107542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EFC2E-847F-4CF8-8289-FAA88B334687}" type="datetimeFigureOut">
              <a:rPr lang="en-US" smtClean="0"/>
              <a:pPr/>
              <a:t>11/1/2018</a:t>
            </a:fld>
            <a:endParaRPr lang="en-US"/>
          </a:p>
        </p:txBody>
      </p:sp>
      <p:sp>
        <p:nvSpPr>
          <p:cNvPr id="5" name="Rectangl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Rectangl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325215-7382-4C1B-86B1-E9DB9649FF5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Things_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0"/>
            <a:ext cx="9144000" cy="6903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1051560"/>
            <a:ext cx="8229600" cy="548640"/>
          </a:xfrm>
        </p:spPr>
        <p:txBody>
          <a:bodyPr anchor="ctr">
            <a:normAutofit/>
          </a:bodyPr>
          <a:lstStyle>
            <a:lvl1pPr marL="0" indent="0">
              <a:buNone/>
              <a:defRPr sz="1800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3794760"/>
            <a:ext cx="2514600" cy="365760"/>
          </a:xfrm>
        </p:spPr>
        <p:txBody>
          <a:bodyPr/>
          <a:lstStyle>
            <a:lvl1pPr marL="0" indent="0" algn="ctr">
              <a:buNone/>
              <a:defRPr b="1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Main point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352800" y="3794760"/>
            <a:ext cx="2514600" cy="365760"/>
          </a:xfrm>
        </p:spPr>
        <p:txBody>
          <a:bodyPr/>
          <a:lstStyle>
            <a:lvl1pPr marL="0" indent="0" algn="ctr">
              <a:buNone/>
              <a:defRPr b="1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Main point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6248400" y="3794760"/>
            <a:ext cx="2514600" cy="365760"/>
          </a:xfrm>
        </p:spPr>
        <p:txBody>
          <a:bodyPr/>
          <a:lstStyle>
            <a:lvl1pPr marL="0" indent="0" algn="ctr">
              <a:buNone/>
              <a:defRPr b="1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Main point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4343400"/>
            <a:ext cx="2514600" cy="1645920"/>
          </a:xfrm>
        </p:spPr>
        <p:txBody>
          <a:bodyPr>
            <a:normAutofit/>
          </a:bodyPr>
          <a:lstStyle>
            <a:lvl1pPr marL="0" indent="0" algn="ctr">
              <a:buNone/>
              <a:defRPr sz="1400" b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Supporting text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3352800" y="4343400"/>
            <a:ext cx="2514600" cy="1645920"/>
          </a:xfrm>
        </p:spPr>
        <p:txBody>
          <a:bodyPr>
            <a:normAutofit/>
          </a:bodyPr>
          <a:lstStyle>
            <a:lvl1pPr marL="0" indent="0" algn="ctr">
              <a:buNone/>
              <a:defRPr sz="1400" b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Supporting text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6248400" y="4343400"/>
            <a:ext cx="2514600" cy="1645920"/>
          </a:xfrm>
        </p:spPr>
        <p:txBody>
          <a:bodyPr>
            <a:normAutofit/>
          </a:bodyPr>
          <a:lstStyle>
            <a:lvl1pPr marL="0" indent="0" algn="ctr">
              <a:buNone/>
              <a:defRPr sz="1400" b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Supporting text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6501295"/>
            <a:ext cx="2209800" cy="238327"/>
          </a:xfrm>
          <a:prstGeom prst="rect">
            <a:avLst/>
          </a:prstGeom>
        </p:spPr>
      </p:pic>
      <p:sp>
        <p:nvSpPr>
          <p:cNvPr id="14" name="TextBox 13"/>
          <p:cNvSpPr txBox="1"/>
          <p:nvPr userDrawn="1"/>
        </p:nvSpPr>
        <p:spPr>
          <a:xfrm>
            <a:off x="3657600" y="6500427"/>
            <a:ext cx="51054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dirty="0">
                <a:solidFill>
                  <a:schemeClr val="bg1"/>
                </a:solidFill>
              </a:rPr>
              <a:t>©Copyright 2018 Renaissance Learning Inc. All rights reserved.</a:t>
            </a:r>
            <a:r>
              <a:rPr lang="en-US" sz="700" baseline="0" dirty="0">
                <a:solidFill>
                  <a:schemeClr val="bg1"/>
                </a:solidFill>
              </a:rPr>
              <a:t>        </a:t>
            </a:r>
            <a:fld id="{A41395F5-053E-4FAD-8167-53B5D4485ECD}" type="slidenum">
              <a:rPr lang="en-US" sz="700" smtClean="0">
                <a:solidFill>
                  <a:schemeClr val="bg1"/>
                </a:solidFill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7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163088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rcle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67810" y="1783080"/>
            <a:ext cx="4408990" cy="4206240"/>
          </a:xfr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/>
            </a:lvl1pPr>
            <a:lvl2pPr marL="742950" indent="-285750">
              <a:buClr>
                <a:schemeClr val="accent1"/>
              </a:buClr>
              <a:buFont typeface="Roboto" pitchFamily="50" charset="0"/>
              <a:buChar char="―"/>
              <a:defRPr/>
            </a:lvl2pPr>
          </a:lstStyle>
          <a:p>
            <a:pPr lvl="0"/>
            <a:r>
              <a:rPr lang="en-US" dirty="0"/>
              <a:t>Bullet point</a:t>
            </a:r>
          </a:p>
          <a:p>
            <a:pPr lvl="1"/>
            <a:r>
              <a:rPr lang="en-US" dirty="0"/>
              <a:t>Second level</a:t>
            </a:r>
          </a:p>
          <a:p>
            <a:pPr lvl="0"/>
            <a:r>
              <a:rPr lang="en-US" dirty="0"/>
              <a:t>Bullet point</a:t>
            </a:r>
          </a:p>
          <a:p>
            <a:pPr lvl="1"/>
            <a:r>
              <a:rPr lang="en-US" dirty="0"/>
              <a:t>Second level</a:t>
            </a:r>
          </a:p>
          <a:p>
            <a:pPr lvl="0"/>
            <a:r>
              <a:rPr lang="en-US" dirty="0"/>
              <a:t>Bullet point</a:t>
            </a:r>
          </a:p>
          <a:p>
            <a:pPr lvl="1"/>
            <a:r>
              <a:rPr lang="en-US" dirty="0"/>
              <a:t>Second level</a:t>
            </a:r>
          </a:p>
          <a:p>
            <a:pPr lvl="0"/>
            <a:r>
              <a:rPr lang="en-US" dirty="0"/>
              <a:t>Bullet point</a:t>
            </a:r>
          </a:p>
          <a:p>
            <a:pPr lvl="1"/>
            <a:r>
              <a:rPr lang="en-US" dirty="0"/>
              <a:t>Second level</a:t>
            </a:r>
          </a:p>
          <a:p>
            <a:pPr lvl="0"/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1051560"/>
            <a:ext cx="5867400" cy="548640"/>
          </a:xfrm>
        </p:spPr>
        <p:txBody>
          <a:bodyPr anchor="ctr">
            <a:normAutofit/>
          </a:bodyPr>
          <a:lstStyle>
            <a:lvl1pPr marL="0" indent="0">
              <a:buNone/>
              <a:defRPr sz="1800" baseline="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Subhead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78" r="19556"/>
          <a:stretch/>
        </p:blipFill>
        <p:spPr>
          <a:xfrm>
            <a:off x="5110843" y="1783080"/>
            <a:ext cx="3657600" cy="438912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2322292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rcl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67810" y="1783080"/>
            <a:ext cx="4408990" cy="4206240"/>
          </a:xfr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/>
            </a:lvl1pPr>
            <a:lvl2pPr marL="742950" indent="-285750">
              <a:buClr>
                <a:schemeClr val="accent1"/>
              </a:buClr>
              <a:buFont typeface="Roboto" pitchFamily="50" charset="0"/>
              <a:buChar char="―"/>
              <a:defRPr/>
            </a:lvl2pPr>
          </a:lstStyle>
          <a:p>
            <a:pPr lvl="0"/>
            <a:r>
              <a:rPr lang="en-US" dirty="0"/>
              <a:t>Bullet point</a:t>
            </a:r>
          </a:p>
          <a:p>
            <a:pPr lvl="1"/>
            <a:r>
              <a:rPr lang="en-US" dirty="0"/>
              <a:t>Second level</a:t>
            </a:r>
          </a:p>
          <a:p>
            <a:pPr lvl="0"/>
            <a:r>
              <a:rPr lang="en-US" dirty="0"/>
              <a:t>Bullet point</a:t>
            </a:r>
          </a:p>
          <a:p>
            <a:pPr lvl="1"/>
            <a:r>
              <a:rPr lang="en-US" dirty="0"/>
              <a:t>Second level</a:t>
            </a:r>
          </a:p>
          <a:p>
            <a:pPr lvl="0"/>
            <a:r>
              <a:rPr lang="en-US" dirty="0"/>
              <a:t>Bullet point</a:t>
            </a:r>
          </a:p>
          <a:p>
            <a:pPr lvl="1"/>
            <a:r>
              <a:rPr lang="en-US" dirty="0"/>
              <a:t>Second level</a:t>
            </a:r>
          </a:p>
          <a:p>
            <a:pPr lvl="0"/>
            <a:r>
              <a:rPr lang="en-US" dirty="0"/>
              <a:t>Bullet point</a:t>
            </a:r>
          </a:p>
          <a:p>
            <a:pPr lvl="1"/>
            <a:r>
              <a:rPr lang="en-US" dirty="0"/>
              <a:t>Second level</a:t>
            </a:r>
          </a:p>
          <a:p>
            <a:pPr lvl="0"/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1051560"/>
            <a:ext cx="5867400" cy="548640"/>
          </a:xfrm>
        </p:spPr>
        <p:txBody>
          <a:bodyPr anchor="ctr">
            <a:normAutofit/>
          </a:bodyPr>
          <a:lstStyle>
            <a:lvl1pPr marL="0" indent="0">
              <a:buNone/>
              <a:defRPr sz="1800" baseline="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Subhead</a:t>
            </a:r>
          </a:p>
        </p:txBody>
      </p:sp>
      <p:pic>
        <p:nvPicPr>
          <p:cNvPr id="7" name="Picture 6"/>
          <p:cNvPicPr>
            <a:picLocks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r="16667"/>
          <a:stretch/>
        </p:blipFill>
        <p:spPr>
          <a:xfrm>
            <a:off x="5257801" y="1885554"/>
            <a:ext cx="3419803" cy="4103764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06842544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rcle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67810" y="1783080"/>
            <a:ext cx="4408990" cy="4206240"/>
          </a:xfr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/>
            </a:lvl1pPr>
            <a:lvl2pPr marL="742950" indent="-285750">
              <a:buClr>
                <a:schemeClr val="accent1"/>
              </a:buClr>
              <a:buFont typeface="Roboto" pitchFamily="50" charset="0"/>
              <a:buChar char="―"/>
              <a:defRPr/>
            </a:lvl2pPr>
          </a:lstStyle>
          <a:p>
            <a:pPr lvl="0"/>
            <a:r>
              <a:rPr lang="en-US" dirty="0"/>
              <a:t>Bullet point</a:t>
            </a:r>
          </a:p>
          <a:p>
            <a:pPr lvl="1"/>
            <a:r>
              <a:rPr lang="en-US" dirty="0"/>
              <a:t>Second level</a:t>
            </a:r>
          </a:p>
          <a:p>
            <a:pPr lvl="0"/>
            <a:r>
              <a:rPr lang="en-US" dirty="0"/>
              <a:t>Bullet point</a:t>
            </a:r>
          </a:p>
          <a:p>
            <a:pPr lvl="1"/>
            <a:r>
              <a:rPr lang="en-US" dirty="0"/>
              <a:t>Second level</a:t>
            </a:r>
          </a:p>
          <a:p>
            <a:pPr lvl="0"/>
            <a:r>
              <a:rPr lang="en-US" dirty="0"/>
              <a:t>Bullet point</a:t>
            </a:r>
          </a:p>
          <a:p>
            <a:pPr lvl="1"/>
            <a:r>
              <a:rPr lang="en-US" dirty="0"/>
              <a:t>Second level</a:t>
            </a:r>
          </a:p>
          <a:p>
            <a:pPr lvl="0"/>
            <a:r>
              <a:rPr lang="en-US" dirty="0"/>
              <a:t>Bullet point</a:t>
            </a:r>
          </a:p>
          <a:p>
            <a:pPr lvl="1"/>
            <a:r>
              <a:rPr lang="en-US" dirty="0"/>
              <a:t>Second level</a:t>
            </a:r>
          </a:p>
          <a:p>
            <a:pPr lvl="0"/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1051560"/>
            <a:ext cx="5867400" cy="548640"/>
          </a:xfrm>
        </p:spPr>
        <p:txBody>
          <a:bodyPr anchor="ctr">
            <a:normAutofit/>
          </a:bodyPr>
          <a:lstStyle>
            <a:lvl1pPr marL="0" indent="0">
              <a:buNone/>
              <a:defRPr sz="1800" baseline="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Subhead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r="16667"/>
          <a:stretch/>
        </p:blipFill>
        <p:spPr>
          <a:xfrm>
            <a:off x="5029200" y="1783080"/>
            <a:ext cx="3581400" cy="429768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20784816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3611880"/>
            <a:ext cx="5867400" cy="548640"/>
          </a:xfrm>
        </p:spPr>
        <p:txBody>
          <a:bodyPr anchor="ctr">
            <a:normAutofit/>
          </a:bodyPr>
          <a:lstStyle>
            <a:lvl1pPr marL="0" indent="0">
              <a:buNone/>
              <a:defRPr sz="1800" baseline="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3254780" y="6481960"/>
            <a:ext cx="131722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dirty="0">
                <a:solidFill>
                  <a:schemeClr val="bg1"/>
                </a:solidFill>
              </a:rPr>
              <a:t>INTERNAL USE ONLY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1874520"/>
            <a:ext cx="7467600" cy="1645920"/>
          </a:xfrm>
        </p:spPr>
        <p:txBody>
          <a:bodyPr anchor="b">
            <a:normAutofit/>
          </a:bodyPr>
          <a:lstStyle>
            <a:lvl1pPr marL="0" indent="0">
              <a:buNone/>
              <a:defRPr sz="5400" b="1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15624007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411481"/>
            <a:ext cx="4267200" cy="685482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title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69" r="28231"/>
          <a:stretch/>
        </p:blipFill>
        <p:spPr>
          <a:xfrm>
            <a:off x="4857750" y="0"/>
            <a:ext cx="4286250" cy="6858000"/>
          </a:xfrm>
          <a:prstGeom prst="rect">
            <a:avLst/>
          </a:prstGeom>
        </p:spPr>
      </p:pic>
      <p:sp>
        <p:nvSpPr>
          <p:cNvPr id="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1783080"/>
            <a:ext cx="4114800" cy="429768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Bullet point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1051560"/>
            <a:ext cx="4267200" cy="548640"/>
          </a:xfrm>
        </p:spPr>
        <p:txBody>
          <a:bodyPr anchor="ctr">
            <a:normAutofit/>
          </a:bodyPr>
          <a:lstStyle>
            <a:lvl1pPr marL="0" indent="0">
              <a:buNone/>
              <a:defRPr sz="1800" baseline="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3657600" y="6491193"/>
            <a:ext cx="51054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dirty="0">
                <a:solidFill>
                  <a:schemeClr val="bg1"/>
                </a:solidFill>
              </a:rPr>
              <a:t>©Copyright 2018 Renaissance Learning Inc. All rights reserved. </a:t>
            </a:r>
            <a:r>
              <a:rPr lang="en-US" sz="700" baseline="0" dirty="0">
                <a:solidFill>
                  <a:schemeClr val="bg1"/>
                </a:solidFill>
              </a:rPr>
              <a:t>        </a:t>
            </a:r>
            <a:fld id="{A41395F5-053E-4FAD-8167-53B5D4485ECD}" type="slidenum">
              <a:rPr lang="en-US" sz="700" smtClean="0">
                <a:solidFill>
                  <a:schemeClr val="bg1"/>
                </a:solidFill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7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263104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411481"/>
            <a:ext cx="4267200" cy="685482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title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85" t="1784" r="36000" b="1784"/>
          <a:stretch/>
        </p:blipFill>
        <p:spPr>
          <a:xfrm>
            <a:off x="4857750" y="0"/>
            <a:ext cx="4286250" cy="6858000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1783080"/>
            <a:ext cx="4114800" cy="4297680"/>
          </a:xfrm>
        </p:spPr>
        <p:txBody>
          <a:bodyPr/>
          <a:lstStyle/>
          <a:p>
            <a:pPr lvl="0"/>
            <a:r>
              <a:rPr lang="en-US" dirty="0"/>
              <a:t>Bullet point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1051560"/>
            <a:ext cx="4267200" cy="548640"/>
          </a:xfrm>
        </p:spPr>
        <p:txBody>
          <a:bodyPr anchor="ctr">
            <a:normAutofit/>
          </a:bodyPr>
          <a:lstStyle>
            <a:lvl1pPr marL="0" indent="0">
              <a:buNone/>
              <a:defRPr sz="1800" baseline="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3657600" y="6491193"/>
            <a:ext cx="51054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dirty="0">
                <a:solidFill>
                  <a:schemeClr val="bg1"/>
                </a:solidFill>
              </a:rPr>
              <a:t>©Copyright 2018 Renaissance Learning Inc. All rights reserved. </a:t>
            </a:r>
            <a:r>
              <a:rPr lang="en-US" sz="700" baseline="0" dirty="0">
                <a:solidFill>
                  <a:schemeClr val="bg1"/>
                </a:solidFill>
              </a:rPr>
              <a:t>        </a:t>
            </a:r>
            <a:fld id="{A41395F5-053E-4FAD-8167-53B5D4485ECD}" type="slidenum">
              <a:rPr lang="en-US" sz="700" smtClean="0">
                <a:solidFill>
                  <a:schemeClr val="bg1"/>
                </a:solidFill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7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337205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411481"/>
            <a:ext cx="8153400" cy="685482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title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05" t="7826" r="37972"/>
          <a:stretch/>
        </p:blipFill>
        <p:spPr>
          <a:xfrm flipH="1">
            <a:off x="5715000" y="1783080"/>
            <a:ext cx="2914650" cy="4270879"/>
          </a:xfrm>
          <a:prstGeom prst="rect">
            <a:avLst/>
          </a:prstGeom>
        </p:spPr>
      </p:pic>
      <p:sp>
        <p:nvSpPr>
          <p:cNvPr id="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1783080"/>
            <a:ext cx="4953000" cy="4297680"/>
          </a:xfrm>
        </p:spPr>
        <p:txBody>
          <a:bodyPr/>
          <a:lstStyle/>
          <a:p>
            <a:pPr lvl="0"/>
            <a:r>
              <a:rPr lang="en-US" dirty="0"/>
              <a:t>Bullet point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1051560"/>
            <a:ext cx="8153400" cy="548640"/>
          </a:xfrm>
        </p:spPr>
        <p:txBody>
          <a:bodyPr anchor="ctr">
            <a:normAutofit/>
          </a:bodyPr>
          <a:lstStyle>
            <a:lvl1pPr marL="0" indent="0">
              <a:buNone/>
              <a:defRPr sz="1800" baseline="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284730014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411481"/>
            <a:ext cx="8172450" cy="685482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title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35" t="1008" r="18922" b="3722"/>
          <a:stretch/>
        </p:blipFill>
        <p:spPr>
          <a:xfrm>
            <a:off x="5715000" y="1783079"/>
            <a:ext cx="2914650" cy="4318175"/>
          </a:xfrm>
          <a:prstGeom prst="rect">
            <a:avLst/>
          </a:prstGeom>
        </p:spPr>
      </p:pic>
      <p:sp>
        <p:nvSpPr>
          <p:cNvPr id="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1783080"/>
            <a:ext cx="4953000" cy="4297680"/>
          </a:xfrm>
        </p:spPr>
        <p:txBody>
          <a:bodyPr/>
          <a:lstStyle/>
          <a:p>
            <a:pPr lvl="0"/>
            <a:r>
              <a:rPr lang="en-US" dirty="0"/>
              <a:t>Bullet point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1051560"/>
            <a:ext cx="8172450" cy="548640"/>
          </a:xfrm>
        </p:spPr>
        <p:txBody>
          <a:bodyPr anchor="ctr">
            <a:normAutofit/>
          </a:bodyPr>
          <a:lstStyle>
            <a:lvl1pPr marL="0" indent="0">
              <a:buNone/>
              <a:defRPr sz="1800" baseline="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211723644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69037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5" name="TextBox 4"/>
          <p:cNvSpPr txBox="1"/>
          <p:nvPr userDrawn="1"/>
        </p:nvSpPr>
        <p:spPr>
          <a:xfrm>
            <a:off x="381000" y="2331720"/>
            <a:ext cx="54102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>
                <a:solidFill>
                  <a:schemeClr val="bg1"/>
                </a:solidFill>
                <a:latin typeface="+mj-lt"/>
              </a:rPr>
              <a:t>Thank you!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3886200"/>
            <a:ext cx="4419600" cy="1463040"/>
          </a:xfrm>
        </p:spPr>
        <p:txBody>
          <a:bodyPr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</a:p>
          <a:p>
            <a:pPr lvl="0"/>
            <a:r>
              <a:rPr lang="en-US" dirty="0"/>
              <a:t>Email</a:t>
            </a:r>
          </a:p>
          <a:p>
            <a:pPr lvl="0"/>
            <a:r>
              <a:rPr lang="en-US" dirty="0"/>
              <a:t>Phone 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6501295"/>
            <a:ext cx="2209800" cy="238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4262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7" name="Rectangle 6"/>
            <p:cNvPicPr>
              <a:picLocks noChangeAspect="1"/>
            </p:cNvPicPr>
            <p:nvPr/>
          </p:nvPicPr>
          <p:blipFill>
            <a:blip r:embed="rId2">
              <a:duotone>
                <a:schemeClr val="accent3"/>
                <a:srgbClr val="FFFFFF"/>
              </a:duotone>
            </a:blip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" name="Rectangle 8"/>
            <p:cNvSpPr/>
            <p:nvPr userDrawn="1"/>
          </p:nvSpPr>
          <p:spPr>
            <a:xfrm>
              <a:off x="0" y="342900"/>
              <a:ext cx="9144000" cy="6172200"/>
            </a:xfrm>
            <a:prstGeom prst="rect">
              <a:avLst/>
            </a:prstGeom>
            <a:gradFill flip="none" rotWithShape="1">
              <a:gsLst>
                <a:gs pos="39000">
                  <a:schemeClr val="accent5">
                    <a:alpha val="40000"/>
                  </a:schemeClr>
                </a:gs>
                <a:gs pos="0">
                  <a:schemeClr val="accent5">
                    <a:alpha val="90000"/>
                  </a:schemeClr>
                </a:gs>
                <a:gs pos="100000">
                  <a:schemeClr val="accent3">
                    <a:alpha val="40000"/>
                  </a:schemeClr>
                </a:gs>
              </a:gsLst>
              <a:lin ang="0" scaled="1"/>
              <a:tileRect/>
            </a:gradFill>
            <a:ln w="25400" cap="rnd" cmpd="sng" algn="ctr">
              <a:noFill/>
              <a:prstDash val="solid"/>
            </a:ln>
          </p:spPr>
          <p:style>
            <a:lnRef idx="2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0" y="457200"/>
              <a:ext cx="9144000" cy="5943600"/>
            </a:xfrm>
            <a:prstGeom prst="rect">
              <a:avLst/>
            </a:prstGeom>
            <a:gradFill flip="none" rotWithShape="1">
              <a:gsLst>
                <a:gs pos="39000">
                  <a:schemeClr val="accent5">
                    <a:alpha val="25000"/>
                  </a:schemeClr>
                </a:gs>
                <a:gs pos="100000">
                  <a:schemeClr val="accent3">
                    <a:alpha val="25000"/>
                  </a:schemeClr>
                </a:gs>
              </a:gsLst>
              <a:lin ang="0" scaled="1"/>
              <a:tileRect/>
            </a:gradFill>
            <a:ln w="25400" cap="rnd" cmpd="sng" algn="ctr">
              <a:noFill/>
              <a:prstDash val="solid"/>
            </a:ln>
          </p:spPr>
          <p:style>
            <a:lnRef idx="2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Straight Connector 10"/>
            <p:cNvCxnSpPr/>
            <p:nvPr/>
          </p:nvCxnSpPr>
          <p:spPr>
            <a:xfrm>
              <a:off x="0" y="341312"/>
              <a:ext cx="9144000" cy="1588"/>
            </a:xfrm>
            <a:prstGeom prst="line">
              <a:avLst/>
            </a:prstGeom>
            <a:ln w="28575" cap="flat" cmpd="sng" algn="ctr">
              <a:solidFill>
                <a:schemeClr val="bg1"/>
              </a:solidFill>
              <a:prstDash val="solid"/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0" y="6505575"/>
              <a:ext cx="9144000" cy="1588"/>
            </a:xfrm>
            <a:prstGeom prst="line">
              <a:avLst/>
            </a:prstGeom>
            <a:ln w="28575" cap="flat" cmpd="sng" algn="ctr">
              <a:solidFill>
                <a:schemeClr val="bg1"/>
              </a:solidFill>
              <a:prstDash val="solid"/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533402" y="3962402"/>
            <a:ext cx="8153399" cy="1371599"/>
          </a:xfrm>
        </p:spPr>
        <p:txBody>
          <a:bodyPr anchor="b" anchorCtr="0"/>
          <a:lstStyle>
            <a:lvl1pPr algn="l">
              <a:defRPr sz="4000" b="0" cap="none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>
          <a:xfrm>
            <a:off x="557276" y="5438776"/>
            <a:ext cx="8129524" cy="904875"/>
          </a:xfrm>
        </p:spPr>
        <p:txBody>
          <a:bodyPr anchor="t" anchorCtr="0"/>
          <a:lstStyle>
            <a:lvl1pPr marL="0" indent="0">
              <a:buNone/>
              <a:defRPr sz="1400" cap="all" spc="100" baseline="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2"/>
          <p:cNvSpPr>
            <a:spLocks noGrp="1"/>
          </p:cNvSpPr>
          <p:nvPr>
            <p:ph sz="half" idx="1"/>
          </p:nvPr>
        </p:nvSpPr>
        <p:spPr>
          <a:xfrm>
            <a:off x="533400" y="1600201"/>
            <a:ext cx="3962400" cy="4419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3962400" cy="4419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EFC2E-847F-4CF8-8289-FAA88B334687}" type="datetimeFigureOut">
              <a:rPr lang="en-US" smtClean="0"/>
              <a:pPr/>
              <a:t>11/1/2018</a:t>
            </a:fld>
            <a:endParaRPr lang="en-US"/>
          </a:p>
        </p:txBody>
      </p:sp>
      <p:sp>
        <p:nvSpPr>
          <p:cNvPr id="6" name="Rectangl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325215-7382-4C1B-86B1-E9DB9649FF5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>
          <a:xfrm>
            <a:off x="533400" y="1600201"/>
            <a:ext cx="3963988" cy="5746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Rectangle 3"/>
          <p:cNvSpPr>
            <a:spLocks noGrp="1"/>
          </p:cNvSpPr>
          <p:nvPr>
            <p:ph sz="half" idx="2"/>
          </p:nvPr>
        </p:nvSpPr>
        <p:spPr>
          <a:xfrm>
            <a:off x="533400" y="2174877"/>
            <a:ext cx="3963988" cy="38449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/>
          </p:cNvSpPr>
          <p:nvPr>
            <p:ph type="body" sz="quarter" idx="3"/>
          </p:nvPr>
        </p:nvSpPr>
        <p:spPr>
          <a:xfrm>
            <a:off x="4645027" y="1600201"/>
            <a:ext cx="3965574" cy="5746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Rectangle 5"/>
          <p:cNvSpPr>
            <a:spLocks noGrp="1"/>
          </p:cNvSpPr>
          <p:nvPr>
            <p:ph sz="quarter" idx="4"/>
          </p:nvPr>
        </p:nvSpPr>
        <p:spPr>
          <a:xfrm>
            <a:off x="4645027" y="2174877"/>
            <a:ext cx="3965574" cy="38449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EFC2E-847F-4CF8-8289-FAA88B334687}" type="datetimeFigureOut">
              <a:rPr lang="en-US" smtClean="0"/>
              <a:pPr/>
              <a:t>11/1/2018</a:t>
            </a:fld>
            <a:endParaRPr lang="en-US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Rectangl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325215-7382-4C1B-86B1-E9DB9649FF5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EFC2E-847F-4CF8-8289-FAA88B334687}" type="datetimeFigureOut">
              <a:rPr lang="en-US" smtClean="0"/>
              <a:pPr/>
              <a:t>11/1/2018</a:t>
            </a:fld>
            <a:endParaRPr lang="en-US"/>
          </a:p>
        </p:txBody>
      </p:sp>
      <p:sp>
        <p:nvSpPr>
          <p:cNvPr id="4" name="Rectangl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Rectangl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325215-7382-4C1B-86B1-E9DB9649FF5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533400" y="457200"/>
            <a:ext cx="2932114" cy="968375"/>
          </a:xfrm>
        </p:spPr>
        <p:txBody>
          <a:bodyPr anchor="b"/>
          <a:lstStyle>
            <a:lvl1pPr algn="l">
              <a:defRPr sz="2000" b="1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Rectangle 2"/>
          <p:cNvSpPr>
            <a:spLocks noGrp="1"/>
          </p:cNvSpPr>
          <p:nvPr>
            <p:ph idx="1"/>
          </p:nvPr>
        </p:nvSpPr>
        <p:spPr>
          <a:xfrm>
            <a:off x="3575050" y="457200"/>
            <a:ext cx="5035550" cy="556260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/>
          <p:cNvSpPr>
            <a:spLocks noGrp="1"/>
          </p:cNvSpPr>
          <p:nvPr>
            <p:ph type="body" sz="half" idx="2"/>
          </p:nvPr>
        </p:nvSpPr>
        <p:spPr>
          <a:xfrm>
            <a:off x="533400" y="1435101"/>
            <a:ext cx="2932114" cy="45847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Rectangl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EFC2E-847F-4CF8-8289-FAA88B334687}" type="datetimeFigureOut">
              <a:rPr lang="en-US" smtClean="0"/>
              <a:pPr/>
              <a:t>11/1/2018</a:t>
            </a:fld>
            <a:endParaRPr lang="en-US"/>
          </a:p>
        </p:txBody>
      </p:sp>
      <p:sp>
        <p:nvSpPr>
          <p:cNvPr id="6" name="Rectangl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325215-7382-4C1B-86B1-E9DB9649FF5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Rectangl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Rectangl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6524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Rectangl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EFC2E-847F-4CF8-8289-FAA88B334687}" type="datetimeFigureOut">
              <a:rPr lang="en-US" smtClean="0"/>
              <a:pPr/>
              <a:t>11/1/2018</a:t>
            </a:fld>
            <a:endParaRPr lang="en-US"/>
          </a:p>
        </p:txBody>
      </p:sp>
      <p:sp>
        <p:nvSpPr>
          <p:cNvPr id="6" name="Rectangl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325215-7382-4C1B-86B1-E9DB9649FF5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e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13" Type="http://schemas.openxmlformats.org/officeDocument/2006/relationships/slideLayout" Target="../slideLayouts/slideLayout22.xml"/><Relationship Id="rId18" Type="http://schemas.openxmlformats.org/officeDocument/2006/relationships/slideLayout" Target="../slideLayouts/slideLayout27.xml"/><Relationship Id="rId3" Type="http://schemas.openxmlformats.org/officeDocument/2006/relationships/slideLayout" Target="../slideLayouts/slideLayout12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16.xml"/><Relationship Id="rId12" Type="http://schemas.openxmlformats.org/officeDocument/2006/relationships/slideLayout" Target="../slideLayouts/slideLayout21.xml"/><Relationship Id="rId17" Type="http://schemas.openxmlformats.org/officeDocument/2006/relationships/slideLayout" Target="../slideLayouts/slideLayout26.xml"/><Relationship Id="rId2" Type="http://schemas.openxmlformats.org/officeDocument/2006/relationships/slideLayout" Target="../slideLayouts/slideLayout11.xml"/><Relationship Id="rId16" Type="http://schemas.openxmlformats.org/officeDocument/2006/relationships/slideLayout" Target="../slideLayouts/slideLayout25.xml"/><Relationship Id="rId20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19.xml"/><Relationship Id="rId19" Type="http://schemas.openxmlformats.org/officeDocument/2006/relationships/slideLayout" Target="../slideLayouts/slideLayout28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Relationship Id="rId14" Type="http://schemas.openxmlformats.org/officeDocument/2006/relationships/slideLayout" Target="../slideLayouts/slideLayout23.xml"/><Relationship Id="rId22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Rectangle 18"/>
          <p:cNvPicPr>
            <a:picLocks noChangeAspect="1"/>
          </p:cNvPicPr>
          <p:nvPr/>
        </p:nvPicPr>
        <p:blipFill>
          <a:blip r:embed="rId11">
            <a:duotone>
              <a:schemeClr val="accent3"/>
              <a:srgbClr val="FFFFFF"/>
            </a:duotone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" name="Group 19"/>
          <p:cNvGrpSpPr/>
          <p:nvPr/>
        </p:nvGrpSpPr>
        <p:grpSpPr>
          <a:xfrm>
            <a:off x="304800" y="0"/>
            <a:ext cx="8534400" cy="6860650"/>
            <a:chOff x="304800" y="0"/>
            <a:chExt cx="8534400" cy="6860650"/>
          </a:xfrm>
        </p:grpSpPr>
        <p:sp>
          <p:nvSpPr>
            <p:cNvPr id="21" name="Rectangle 20"/>
            <p:cNvSpPr/>
            <p:nvPr userDrawn="1"/>
          </p:nvSpPr>
          <p:spPr>
            <a:xfrm>
              <a:off x="457200" y="0"/>
              <a:ext cx="8229600" cy="6477000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alpha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0800000" scaled="1"/>
              <a:tileRect/>
            </a:gradFill>
            <a:ln w="25400">
              <a:noFill/>
              <a:prstDash val="solid"/>
            </a:ln>
          </p:spPr>
          <p:style>
            <a:lnRef idx="2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 userDrawn="1"/>
          </p:nvSpPr>
          <p:spPr>
            <a:xfrm flipH="1">
              <a:off x="457200" y="381000"/>
              <a:ext cx="8229600" cy="6477000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alpha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0800000" scaled="1"/>
              <a:tileRect/>
            </a:gradFill>
            <a:ln w="25400">
              <a:noFill/>
              <a:prstDash val="solid"/>
            </a:ln>
          </p:spPr>
          <p:style>
            <a:lnRef idx="2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 userDrawn="1"/>
          </p:nvSpPr>
          <p:spPr>
            <a:xfrm>
              <a:off x="8686800" y="0"/>
              <a:ext cx="152400" cy="6477000"/>
            </a:xfrm>
            <a:prstGeom prst="rect">
              <a:avLst/>
            </a:prstGeom>
            <a:solidFill>
              <a:schemeClr val="accent5"/>
            </a:solidFill>
            <a:ln w="25400">
              <a:noFill/>
              <a:prstDash val="solid"/>
            </a:ln>
          </p:spPr>
          <p:style>
            <a:lnRef idx="2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 userDrawn="1"/>
          </p:nvSpPr>
          <p:spPr>
            <a:xfrm>
              <a:off x="304800" y="383650"/>
              <a:ext cx="152400" cy="6477000"/>
            </a:xfrm>
            <a:prstGeom prst="rect">
              <a:avLst/>
            </a:prstGeom>
            <a:solidFill>
              <a:schemeClr val="accent5"/>
            </a:solidFill>
            <a:ln w="25400">
              <a:noFill/>
              <a:prstDash val="solid"/>
            </a:ln>
          </p:spPr>
          <p:style>
            <a:lnRef idx="2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 userDrawn="1"/>
          </p:nvSpPr>
          <p:spPr>
            <a:xfrm>
              <a:off x="457200" y="6477000"/>
              <a:ext cx="8382000" cy="76200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65000">
                  <a:schemeClr val="bg1">
                    <a:alpha val="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0800000" scaled="1"/>
            </a:gradFill>
            <a:ln w="25400">
              <a:noFill/>
              <a:prstDash val="solid"/>
            </a:ln>
          </p:spPr>
          <p:style>
            <a:lnRef idx="2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/>
            <p:cNvSpPr/>
            <p:nvPr userDrawn="1"/>
          </p:nvSpPr>
          <p:spPr>
            <a:xfrm flipH="1">
              <a:off x="304800" y="310738"/>
              <a:ext cx="8382000" cy="76200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65000">
                  <a:schemeClr val="bg1">
                    <a:alpha val="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0800000" scaled="1"/>
            </a:gradFill>
            <a:ln w="25400">
              <a:noFill/>
              <a:prstDash val="solid"/>
            </a:ln>
          </p:spPr>
          <p:style>
            <a:lnRef idx="2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33400" y="457200"/>
            <a:ext cx="8077200" cy="1075426"/>
          </a:xfrm>
          <a:prstGeom prst="rect">
            <a:avLst/>
          </a:prstGeom>
        </p:spPr>
        <p:txBody>
          <a:bodyPr vert="horz" rtlCol="0" anchor="b" anchorCtr="0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1600203"/>
            <a:ext cx="8077200" cy="4412411"/>
          </a:xfrm>
          <a:prstGeom prst="rect">
            <a:avLst/>
          </a:prstGeom>
        </p:spPr>
        <p:txBody>
          <a:bodyPr vert="horz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33400" y="6104626"/>
            <a:ext cx="2133600" cy="365125"/>
          </a:xfrm>
          <a:prstGeom prst="rect">
            <a:avLst/>
          </a:prstGeom>
        </p:spPr>
        <p:txBody>
          <a:bodyPr vert="horz" rtlCol="0" anchor="ctr"/>
          <a:lstStyle>
            <a:lvl1pPr algn="l">
              <a:defRPr sz="1000">
                <a:solidFill>
                  <a:schemeClr val="tx2"/>
                </a:solidFill>
                <a:latin typeface="+mj-lt"/>
              </a:defRPr>
            </a:lvl1pPr>
          </a:lstStyle>
          <a:p>
            <a:fld id="{B51EFC2E-847F-4CF8-8289-FAA88B334687}" type="datetimeFigureOut">
              <a:rPr lang="en-US" sz="1000" smtClean="0">
                <a:solidFill>
                  <a:schemeClr val="tx2"/>
                </a:solidFill>
                <a:latin typeface="+mj-lt"/>
              </a:rPr>
              <a:pPr/>
              <a:t>11/1/2018</a:t>
            </a:fld>
            <a:endParaRPr lang="en-US" sz="1000">
              <a:solidFill>
                <a:schemeClr val="tx2"/>
              </a:solidFill>
              <a:latin typeface="+mj-lt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104626"/>
            <a:ext cx="2895600" cy="365125"/>
          </a:xfrm>
          <a:prstGeom prst="rect">
            <a:avLst/>
          </a:prstGeom>
        </p:spPr>
        <p:txBody>
          <a:bodyPr vert="horz" rtlCol="0" anchor="ctr"/>
          <a:lstStyle>
            <a:lvl1pPr algn="ctr">
              <a:defRPr sz="1000">
                <a:solidFill>
                  <a:schemeClr val="tx2"/>
                </a:solidFill>
                <a:latin typeface="+mj-lt"/>
              </a:defRPr>
            </a:lvl1pPr>
          </a:lstStyle>
          <a:p>
            <a:endParaRPr lang="en-US" sz="1000">
              <a:solidFill>
                <a:schemeClr val="tx2"/>
              </a:solidFill>
              <a:latin typeface="+mj-l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77000" y="6104626"/>
            <a:ext cx="2133600" cy="365125"/>
          </a:xfrm>
          <a:prstGeom prst="rect">
            <a:avLst/>
          </a:prstGeom>
        </p:spPr>
        <p:txBody>
          <a:bodyPr vert="horz" rtlCol="0" anchor="ctr"/>
          <a:lstStyle>
            <a:lvl1pPr algn="r">
              <a:defRPr sz="1000">
                <a:solidFill>
                  <a:schemeClr val="tx2"/>
                </a:solidFill>
                <a:latin typeface="+mj-lt"/>
              </a:defRPr>
            </a:lvl1pPr>
          </a:lstStyle>
          <a:p>
            <a:fld id="{53325215-7382-4C1B-86B1-E9DB9649FF55}" type="slidenum">
              <a:rPr lang="en-US" sz="1000" smtClean="0">
                <a:solidFill>
                  <a:schemeClr val="tx2"/>
                </a:solidFill>
                <a:latin typeface="+mj-lt"/>
              </a:rPr>
              <a:pPr/>
              <a:t>‹#›</a:t>
            </a:fld>
            <a:endParaRPr lang="en-US" sz="1000">
              <a:solidFill>
                <a:schemeClr val="tx2"/>
              </a:solidFill>
              <a:latin typeface="+mj-lt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xStyles>
    <p:titleStyle>
      <a:lvl1pPr algn="l" rtl="0" eaLnBrk="1" latinLnBrk="0" hangingPunct="1">
        <a:spcBef>
          <a:spcPct val="0"/>
        </a:spcBef>
        <a:buNone/>
        <a:defRPr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indent="-342900" algn="l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rtl="0" eaLnBrk="1" latinLnBrk="0" hangingPunct="1">
        <a:spcBef>
          <a:spcPct val="20000"/>
        </a:spcBef>
        <a:buFont typeface="Arial"/>
        <a:buChar char="–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rtl="0" eaLnBrk="1" latinLnBrk="0" hangingPunct="1">
        <a:spcBef>
          <a:spcPct val="20000"/>
        </a:spcBef>
        <a:buFont typeface="Arial"/>
        <a:buChar char="»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411481"/>
            <a:ext cx="8229600" cy="6854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08760"/>
            <a:ext cx="8229600" cy="46174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err="1"/>
              <a:t>Roboto</a:t>
            </a:r>
            <a:r>
              <a:rPr lang="en-US" dirty="0"/>
              <a:t>, 18pt, black</a:t>
            </a:r>
          </a:p>
          <a:p>
            <a:pPr lvl="1"/>
            <a:r>
              <a:rPr lang="en-US" dirty="0" err="1"/>
              <a:t>Roboto</a:t>
            </a:r>
            <a:r>
              <a:rPr lang="en-US" dirty="0"/>
              <a:t>, 14pt, black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1" y="6499410"/>
            <a:ext cx="2209800" cy="238327"/>
          </a:xfrm>
          <a:prstGeom prst="rect">
            <a:avLst/>
          </a:prstGeom>
        </p:spPr>
      </p:pic>
      <p:sp>
        <p:nvSpPr>
          <p:cNvPr id="9" name="TextBox 8"/>
          <p:cNvSpPr txBox="1"/>
          <p:nvPr userDrawn="1"/>
        </p:nvSpPr>
        <p:spPr>
          <a:xfrm>
            <a:off x="4648200" y="6500427"/>
            <a:ext cx="41148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dirty="0">
                <a:solidFill>
                  <a:schemeClr val="tx1"/>
                </a:solidFill>
              </a:rPr>
              <a:t>©Copyright 2018 Renaissance Learning Inc. All rights reserved.</a:t>
            </a:r>
            <a:r>
              <a:rPr lang="en-US" sz="700" baseline="0" dirty="0">
                <a:solidFill>
                  <a:schemeClr val="tx1"/>
                </a:solidFill>
              </a:rPr>
              <a:t>        </a:t>
            </a:r>
            <a:fld id="{A41395F5-053E-4FAD-8167-53B5D4485ECD}" type="slidenum">
              <a:rPr lang="en-US" sz="700" smtClean="0">
                <a:solidFill>
                  <a:schemeClr val="tx1"/>
                </a:solidFill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7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29374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  <p:sldLayoutId id="2147483687" r:id="rId18"/>
    <p:sldLayoutId id="2147483688" r:id="rId19"/>
    <p:sldLayoutId id="2147483689" r:id="rId20"/>
  </p:sldLayoutIdLst>
  <p:txStyles>
    <p:titleStyle>
      <a:lvl1pPr algn="l" defTabSz="914400" rtl="0" eaLnBrk="1" latinLnBrk="0" hangingPunct="1">
        <a:spcBef>
          <a:spcPct val="0"/>
        </a:spcBef>
        <a:buNone/>
        <a:defRPr sz="32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85750" indent="-285750" algn="l" defTabSz="91440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•"/>
        <a:defRPr lang="en-US" sz="1800" kern="1200" baseline="0" dirty="0" smtClean="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–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200150" marR="0" indent="-285750" algn="l" defTabSz="914400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bg2"/>
        </a:buClr>
        <a:buSzTx/>
        <a:buFont typeface="Courier New" panose="02070309020205020404" pitchFamily="49" charset="0"/>
        <a:buChar char="o"/>
        <a:tabLst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marR="0" indent="0" algn="l" defTabSz="914400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1"/>
        </a:buClr>
        <a:buSzTx/>
        <a:buFont typeface="Arial" panose="020B0604020202020204" pitchFamily="34" charset="0"/>
        <a:buNone/>
        <a:tabLst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»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31.jpeg"/><Relationship Id="rId7" Type="http://schemas.openxmlformats.org/officeDocument/2006/relationships/image" Target="../media/image30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29.emf"/><Relationship Id="rId4" Type="http://schemas.openxmlformats.org/officeDocument/2006/relationships/oleObject" Target="../embeddings/oleObject1.bin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jp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40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www.renaissance.com/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/>
          </p:cNvSpPr>
          <p:nvPr>
            <p:ph type="ctrTitle"/>
          </p:nvPr>
        </p:nvSpPr>
        <p:spPr>
          <a:xfrm>
            <a:off x="304800" y="2407158"/>
            <a:ext cx="8229600" cy="2043684"/>
          </a:xfrm>
        </p:spPr>
        <p:txBody>
          <a:bodyPr>
            <a:normAutofit fontScale="90000"/>
          </a:bodyPr>
          <a:lstStyle/>
          <a:p>
            <a:r>
              <a:rPr lang="en-US" dirty="0"/>
              <a:t>Managing Churn using Customer Analytics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3B63805-28F1-4E8B-8821-0BC6FCFF2E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5752" y="5416715"/>
            <a:ext cx="8129524" cy="757517"/>
          </a:xfrm>
        </p:spPr>
        <p:txBody>
          <a:bodyPr/>
          <a:lstStyle/>
          <a:p>
            <a:r>
              <a:rPr lang="en-US" cap="none" dirty="0"/>
              <a:t>Bipin Karunakaran</a:t>
            </a:r>
          </a:p>
          <a:p>
            <a:r>
              <a:rPr lang="en-US" sz="1850" cap="none" dirty="0"/>
              <a:t>Renaissance Learning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4019" y="1390650"/>
            <a:ext cx="1447800" cy="723900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33400" y="224603"/>
            <a:ext cx="8229600" cy="884238"/>
          </a:xfrm>
        </p:spPr>
        <p:txBody>
          <a:bodyPr/>
          <a:lstStyle/>
          <a:p>
            <a:r>
              <a:rPr lang="en-US" dirty="0"/>
              <a:t>The Churn Model</a:t>
            </a: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22715218"/>
              </p:ext>
            </p:extLst>
          </p:nvPr>
        </p:nvGraphicFramePr>
        <p:xfrm>
          <a:off x="714865" y="1266040"/>
          <a:ext cx="2324100" cy="962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6" name="Worksheet" r:id="rId4" imgW="2323977" imgH="962189" progId="Excel.Sheet.12">
                  <p:embed/>
                </p:oleObj>
              </mc:Choice>
              <mc:Fallback>
                <p:oleObj name="Worksheet" r:id="rId4" imgW="2323977" imgH="962189" progId="Excel.Sheet.12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14865" y="1266040"/>
                        <a:ext cx="2324100" cy="962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ight Arrow 6"/>
          <p:cNvSpPr/>
          <p:nvPr/>
        </p:nvSpPr>
        <p:spPr>
          <a:xfrm>
            <a:off x="3123019" y="1676400"/>
            <a:ext cx="381000" cy="152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37583534"/>
              </p:ext>
            </p:extLst>
          </p:nvPr>
        </p:nvGraphicFramePr>
        <p:xfrm>
          <a:off x="5405438" y="1250950"/>
          <a:ext cx="232410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7" name="Worksheet" r:id="rId6" imgW="2323977" imgH="914400" progId="Excel.Sheet.12">
                  <p:embed/>
                </p:oleObj>
              </mc:Choice>
              <mc:Fallback>
                <p:oleObj name="Worksheet" r:id="rId6" imgW="2323977" imgH="914400" progId="Excel.Sheet.12">
                  <p:embed/>
                  <p:pic>
                    <p:nvPicPr>
                      <p:cNvPr id="10" name="Object 9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405438" y="1250950"/>
                        <a:ext cx="2324100" cy="914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25" name="Picture 1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3721" y="1616075"/>
            <a:ext cx="414337" cy="212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3528548" y="1219200"/>
            <a:ext cx="1601769" cy="2286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r>
              <a:rPr lang="en-US" sz="1400" b="1" dirty="0"/>
              <a:t> Prediction Model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172200" y="2447281"/>
            <a:ext cx="2324100" cy="495177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wrap="square" lIns="91440" tIns="45720" rIns="91440" bIns="45720" rtlCol="0" anchor="ctr">
            <a:noAutofit/>
          </a:bodyPr>
          <a:lstStyle/>
          <a:p>
            <a:r>
              <a:rPr lang="en-US" b="1" dirty="0"/>
              <a:t>Churn Score (0 – 100 %)</a:t>
            </a:r>
            <a:endParaRPr lang="en-US" sz="1600" b="1" dirty="0"/>
          </a:p>
        </p:txBody>
      </p:sp>
      <p:sp>
        <p:nvSpPr>
          <p:cNvPr id="16" name="Bent Arrow 15"/>
          <p:cNvSpPr/>
          <p:nvPr/>
        </p:nvSpPr>
        <p:spPr>
          <a:xfrm rot="5400000">
            <a:off x="7873734" y="1928764"/>
            <a:ext cx="461128" cy="375499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Content Placeholder 1"/>
          <p:cNvSpPr txBox="1">
            <a:spLocks/>
          </p:cNvSpPr>
          <p:nvPr/>
        </p:nvSpPr>
        <p:spPr>
          <a:xfrm>
            <a:off x="533400" y="5029200"/>
            <a:ext cx="8311691" cy="1371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SzPct val="86000"/>
              <a:buFont typeface="Arial" panose="020B0604020202020204" pitchFamily="34" charset="0"/>
              <a:buChar char="•"/>
              <a:defRPr sz="2600" kern="1200">
                <a:solidFill>
                  <a:srgbClr val="555555"/>
                </a:solidFill>
                <a:latin typeface="Source Sans Pro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SzPct val="86000"/>
              <a:buFont typeface="Arial" panose="020B0604020202020204" pitchFamily="34" charset="0"/>
              <a:buChar char="–"/>
              <a:defRPr sz="2000" kern="1200">
                <a:solidFill>
                  <a:srgbClr val="555555"/>
                </a:solidFill>
                <a:latin typeface="Source Sans Pro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55555"/>
                </a:solidFill>
                <a:latin typeface="Source Sans Pro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rgbClr val="555555"/>
                </a:solidFill>
                <a:latin typeface="Source Sans Pro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kern="1200">
                <a:solidFill>
                  <a:srgbClr val="555555"/>
                </a:solidFill>
                <a:latin typeface="Source Sans Pro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1" dirty="0"/>
          </a:p>
          <a:p>
            <a:pPr marL="0" indent="0">
              <a:buFont typeface="Arial" panose="020B0604020202020204" pitchFamily="34" charset="0"/>
              <a:buNone/>
            </a:pPr>
            <a:endParaRPr lang="en-US" b="1" dirty="0">
              <a:solidFill>
                <a:schemeClr val="tx1"/>
              </a:solidFill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14" name="Rectangle 2">
            <a:extLst>
              <a:ext uri="{FF2B5EF4-FFF2-40B4-BE49-F238E27FC236}">
                <a16:creationId xmlns:a16="http://schemas.microsoft.com/office/drawing/2014/main" id="{FDF8B1D0-FE9F-4BA7-8CC8-5AAE3A844CCC}"/>
              </a:ext>
            </a:extLst>
          </p:cNvPr>
          <p:cNvSpPr txBox="1">
            <a:spLocks/>
          </p:cNvSpPr>
          <p:nvPr/>
        </p:nvSpPr>
        <p:spPr>
          <a:xfrm>
            <a:off x="533400" y="3124186"/>
            <a:ext cx="8077200" cy="2887677"/>
          </a:xfrm>
          <a:prstGeom prst="rect">
            <a:avLst/>
          </a:prstGeom>
        </p:spPr>
        <p:txBody>
          <a:bodyPr vert="horz" rtlCol="0">
            <a:normAutofit lnSpcReduction="10000"/>
          </a:bodyPr>
          <a:lstStyle>
            <a:lvl1pPr marL="342900" indent="-342900" algn="l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r>
              <a:rPr lang="en-US" dirty="0"/>
              <a:t>Churn Prediction by Subscription Expiration Quarters</a:t>
            </a:r>
          </a:p>
          <a:p>
            <a:r>
              <a:rPr lang="en-US" dirty="0"/>
              <a:t>Interpretability is of paramount importance </a:t>
            </a:r>
          </a:p>
          <a:p>
            <a:r>
              <a:rPr lang="en-US" dirty="0"/>
              <a:t>Logistic regression model is being used</a:t>
            </a:r>
          </a:p>
          <a:p>
            <a:r>
              <a:rPr lang="en-US" dirty="0"/>
              <a:t>Deep learning, Random Forest and SVM were tried</a:t>
            </a:r>
          </a:p>
          <a:p>
            <a:r>
              <a:rPr lang="en-US" dirty="0"/>
              <a:t>Excluded schools covered under Govt contracts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0026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533400" y="457200"/>
            <a:ext cx="8077200" cy="1074738"/>
          </a:xfrm>
        </p:spPr>
        <p:txBody>
          <a:bodyPr/>
          <a:lstStyle/>
          <a:p>
            <a:r>
              <a:rPr lang="en-US" dirty="0"/>
              <a:t>Model Fitting</a:t>
            </a:r>
          </a:p>
        </p:txBody>
      </p:sp>
      <p:sp>
        <p:nvSpPr>
          <p:cNvPr id="3" name="Rectangle 2"/>
          <p:cNvSpPr>
            <a:spLocks noGrp="1"/>
          </p:cNvSpPr>
          <p:nvPr>
            <p:ph idx="1"/>
          </p:nvPr>
        </p:nvSpPr>
        <p:spPr>
          <a:xfrm>
            <a:off x="609600" y="1447800"/>
            <a:ext cx="8077200" cy="4876799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Oversampling needed due to target imbalance</a:t>
            </a:r>
          </a:p>
          <a:p>
            <a:pPr lvl="1" indent="-342900"/>
            <a:r>
              <a:rPr lang="en-US" dirty="0"/>
              <a:t>Predicted probability will need adjustment</a:t>
            </a:r>
          </a:p>
          <a:p>
            <a:r>
              <a:rPr lang="en-US" dirty="0"/>
              <a:t>Preprocessing and N-fold cross validation </a:t>
            </a:r>
          </a:p>
          <a:p>
            <a:r>
              <a:rPr lang="en-US" dirty="0"/>
              <a:t>Example predictors that make into the model:</a:t>
            </a:r>
          </a:p>
          <a:p>
            <a:pPr lvl="1"/>
            <a:r>
              <a:rPr lang="en-US" dirty="0"/>
              <a:t># of quizzes per student</a:t>
            </a:r>
          </a:p>
          <a:p>
            <a:pPr lvl="1"/>
            <a:r>
              <a:rPr lang="en-US" dirty="0"/>
              <a:t># of grades using the product</a:t>
            </a:r>
          </a:p>
          <a:p>
            <a:pPr lvl="1"/>
            <a:r>
              <a:rPr lang="en-US" dirty="0"/>
              <a:t>Average Engaged Reading Time in minutes</a:t>
            </a:r>
          </a:p>
          <a:p>
            <a:pPr lvl="1"/>
            <a:r>
              <a:rPr lang="en-US" dirty="0"/>
              <a:t>% of students scoring &gt; Threshold value</a:t>
            </a:r>
          </a:p>
          <a:p>
            <a:pPr lvl="1"/>
            <a:r>
              <a:rPr lang="en-US" dirty="0"/>
              <a:t>#of Apple Macs in the district</a:t>
            </a:r>
          </a:p>
          <a:p>
            <a:pPr lvl="1"/>
            <a:r>
              <a:rPr lang="en-US" dirty="0"/>
              <a:t>Customer Tenure</a:t>
            </a:r>
          </a:p>
          <a:p>
            <a:pPr lvl="1"/>
            <a:r>
              <a:rPr lang="en-US" dirty="0"/>
              <a:t>Average Household income in the district</a:t>
            </a:r>
          </a:p>
          <a:p>
            <a:r>
              <a:rPr lang="en-US" dirty="0"/>
              <a:t>Typical AUC of 78 to 82%</a:t>
            </a:r>
          </a:p>
          <a:p>
            <a:r>
              <a:rPr lang="en-US" dirty="0"/>
              <a:t>A model is trained for each product for each quarter. 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4E0DE6-E803-4C66-AC20-ADAA754CF3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Deployment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8E9E884-95D8-4602-A34F-5B505C9B23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28800" y="1905000"/>
            <a:ext cx="794525" cy="685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A914A87-CFFC-438A-BF1B-2698A79F4CA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326" y="3067641"/>
            <a:ext cx="1304550" cy="3543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895E1EF-6D91-443B-B5CF-FB7E3922533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4395" y="4419600"/>
            <a:ext cx="842962" cy="8429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A4E95E9-D9F8-42C9-9970-60ECAEE543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92830" y="3224766"/>
            <a:ext cx="1158340" cy="40846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F326860-FB21-4C9B-B164-B74CE7FDCD3F}"/>
              </a:ext>
            </a:extLst>
          </p:cNvPr>
          <p:cNvSpPr txBox="1"/>
          <p:nvPr/>
        </p:nvSpPr>
        <p:spPr>
          <a:xfrm>
            <a:off x="4572000" y="3505200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Server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56B0F20-23D2-4E5E-B57F-61821C82F2D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0161" y="3973116"/>
            <a:ext cx="892968" cy="892968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47E1701-2ED9-466B-9D8E-5CD3BAAD998C}"/>
              </a:ext>
            </a:extLst>
          </p:cNvPr>
          <p:cNvCxnSpPr>
            <a:cxnSpLocks/>
          </p:cNvCxnSpPr>
          <p:nvPr/>
        </p:nvCxnSpPr>
        <p:spPr>
          <a:xfrm>
            <a:off x="2933700" y="2493053"/>
            <a:ext cx="952500" cy="5745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C0B48E3-C4D6-4BB1-B33E-932DA1DF448A}"/>
              </a:ext>
            </a:extLst>
          </p:cNvPr>
          <p:cNvCxnSpPr>
            <a:cxnSpLocks/>
          </p:cNvCxnSpPr>
          <p:nvPr/>
        </p:nvCxnSpPr>
        <p:spPr>
          <a:xfrm flipH="1" flipV="1">
            <a:off x="2933700" y="2334623"/>
            <a:ext cx="996011" cy="6301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BDFE63D-E6E6-4DAB-8B6E-44FAEA22B1ED}"/>
              </a:ext>
            </a:extLst>
          </p:cNvPr>
          <p:cNvCxnSpPr/>
          <p:nvPr/>
        </p:nvCxnSpPr>
        <p:spPr>
          <a:xfrm>
            <a:off x="2743200" y="3352800"/>
            <a:ext cx="875253" cy="692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7305FC9-AB04-4065-BF42-C683DB919400}"/>
              </a:ext>
            </a:extLst>
          </p:cNvPr>
          <p:cNvCxnSpPr/>
          <p:nvPr/>
        </p:nvCxnSpPr>
        <p:spPr>
          <a:xfrm flipV="1">
            <a:off x="3048000" y="3810000"/>
            <a:ext cx="685800" cy="609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0A1CBF5-33C6-4E17-925E-11075E7F5EC1}"/>
              </a:ext>
            </a:extLst>
          </p:cNvPr>
          <p:cNvCxnSpPr/>
          <p:nvPr/>
        </p:nvCxnSpPr>
        <p:spPr>
          <a:xfrm>
            <a:off x="5105400" y="3874532"/>
            <a:ext cx="609600" cy="3164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C74154C5-53F4-4A21-8957-252DF0514C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2000" y="1136712"/>
            <a:ext cx="929668" cy="1009354"/>
          </a:xfrm>
          <a:prstGeom prst="rect">
            <a:avLst/>
          </a:prstGeom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19919B6-E143-428F-AE4F-0CD2EF1FEBB2}"/>
              </a:ext>
            </a:extLst>
          </p:cNvPr>
          <p:cNvCxnSpPr/>
          <p:nvPr/>
        </p:nvCxnSpPr>
        <p:spPr>
          <a:xfrm flipV="1">
            <a:off x="2933700" y="1828800"/>
            <a:ext cx="1333500" cy="22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B2D66D00-F1AC-4264-8E88-71EF070B2CB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6756" y="1284745"/>
            <a:ext cx="1550243" cy="868136"/>
          </a:xfrm>
          <a:prstGeom prst="rect">
            <a:avLst/>
          </a:prstGeom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7607916-FFFF-4F5E-89C7-899EA1ABB202}"/>
              </a:ext>
            </a:extLst>
          </p:cNvPr>
          <p:cNvCxnSpPr/>
          <p:nvPr/>
        </p:nvCxnSpPr>
        <p:spPr>
          <a:xfrm>
            <a:off x="5638800" y="1641389"/>
            <a:ext cx="677845" cy="774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2E362843-4103-4E4C-9386-95167C9BD481}"/>
              </a:ext>
            </a:extLst>
          </p:cNvPr>
          <p:cNvSpPr txBox="1"/>
          <p:nvPr/>
        </p:nvSpPr>
        <p:spPr>
          <a:xfrm>
            <a:off x="3992830" y="3124200"/>
            <a:ext cx="1304550" cy="1754326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Chron Jobs Executing R scripts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6734A7E-216A-4CF3-BED2-4A8EF0879D59}"/>
              </a:ext>
            </a:extLst>
          </p:cNvPr>
          <p:cNvSpPr txBox="1"/>
          <p:nvPr/>
        </p:nvSpPr>
        <p:spPr>
          <a:xfrm>
            <a:off x="6724645" y="617511"/>
            <a:ext cx="13045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Health Score Dashboards</a:t>
            </a:r>
          </a:p>
        </p:txBody>
      </p:sp>
    </p:spTree>
    <p:extLst>
      <p:ext uri="{BB962C8B-B14F-4D97-AF65-F5344CB8AC3E}">
        <p14:creationId xmlns:p14="http://schemas.microsoft.com/office/powerpoint/2010/main" val="9689953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Health Score and Mid Year Health Check </a:t>
            </a:r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83289763"/>
              </p:ext>
            </p:extLst>
          </p:nvPr>
        </p:nvGraphicFramePr>
        <p:xfrm>
          <a:off x="762000" y="1833401"/>
          <a:ext cx="7789996" cy="2332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7" name="Worksheet" r:id="rId3" imgW="4486183" imgH="1343025" progId="Excel.Sheet.12">
                  <p:embed/>
                </p:oleObj>
              </mc:Choice>
              <mc:Fallback>
                <p:oleObj name="Worksheet" r:id="rId3" imgW="4486183" imgH="1343025" progId="Excel.Sheet.12">
                  <p:embed/>
                  <p:pic>
                    <p:nvPicPr>
                      <p:cNvPr id="7" name="Object 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62000" y="1833401"/>
                        <a:ext cx="7789996" cy="23320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2">
            <a:extLst>
              <a:ext uri="{FF2B5EF4-FFF2-40B4-BE49-F238E27FC236}">
                <a16:creationId xmlns:a16="http://schemas.microsoft.com/office/drawing/2014/main" id="{2C0240FF-C3E6-45D9-8C50-DE5B96624A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692" y="4572000"/>
            <a:ext cx="8077200" cy="137160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Customer Success Reps call at the middle of the subscription year</a:t>
            </a:r>
          </a:p>
          <a:p>
            <a:r>
              <a:rPr lang="en-US" dirty="0"/>
              <a:t>Health Score 1 had a statistically significant lift* in renewal rates by 8 – 10% for customers who were called</a:t>
            </a:r>
          </a:p>
          <a:p>
            <a:pPr marL="0" indent="0">
              <a:buNone/>
            </a:pPr>
            <a:r>
              <a:rPr lang="en-US" sz="1900" dirty="0"/>
              <a:t>*Samples were controlled based on District sizes and other confounding factors</a:t>
            </a:r>
          </a:p>
        </p:txBody>
      </p:sp>
    </p:spTree>
    <p:extLst>
      <p:ext uri="{BB962C8B-B14F-4D97-AF65-F5344CB8AC3E}">
        <p14:creationId xmlns:p14="http://schemas.microsoft.com/office/powerpoint/2010/main" val="3229772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Product Usage Maturity Levels</a:t>
            </a:r>
          </a:p>
        </p:txBody>
      </p:sp>
      <p:sp>
        <p:nvSpPr>
          <p:cNvPr id="3" name="Rectangle 2"/>
          <p:cNvSpPr>
            <a:spLocks noGrp="1"/>
          </p:cNvSpPr>
          <p:nvPr>
            <p:ph idx="1"/>
          </p:nvPr>
        </p:nvSpPr>
        <p:spPr>
          <a:xfrm>
            <a:off x="533400" y="1600203"/>
            <a:ext cx="8077200" cy="2269576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Usage activity predictors overlaps with Recommended Best Practices for Improving Student Outcome</a:t>
            </a:r>
          </a:p>
          <a:p>
            <a:r>
              <a:rPr lang="en-US" dirty="0"/>
              <a:t>Maturity levels defined based on best practice utilization </a:t>
            </a:r>
          </a:p>
          <a:p>
            <a:r>
              <a:rPr lang="en-US" dirty="0"/>
              <a:t>Inversely correlates with churn score, but very effective for messaging to the customer.</a:t>
            </a:r>
          </a:p>
          <a:p>
            <a:r>
              <a:rPr lang="en-US" dirty="0"/>
              <a:t>Campaigns aimed at moving customers up the levels very effective in lifting the renewal rates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0FD2AF-C455-42A4-AA11-E129C0D378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3937356"/>
            <a:ext cx="6918344" cy="1795492"/>
          </a:xfrm>
          <a:prstGeom prst="rect">
            <a:avLst/>
          </a:prstGeom>
        </p:spPr>
      </p:pic>
      <p:sp>
        <p:nvSpPr>
          <p:cNvPr id="6" name="Rectangle 2">
            <a:extLst>
              <a:ext uri="{FF2B5EF4-FFF2-40B4-BE49-F238E27FC236}">
                <a16:creationId xmlns:a16="http://schemas.microsoft.com/office/drawing/2014/main" id="{35708F9A-1F61-42EF-B6EF-DA39C72D675F}"/>
              </a:ext>
            </a:extLst>
          </p:cNvPr>
          <p:cNvSpPr txBox="1">
            <a:spLocks/>
          </p:cNvSpPr>
          <p:nvPr/>
        </p:nvSpPr>
        <p:spPr>
          <a:xfrm>
            <a:off x="2209800" y="5770036"/>
            <a:ext cx="4648200" cy="439353"/>
          </a:xfrm>
          <a:prstGeom prst="rect">
            <a:avLst/>
          </a:prstGeom>
        </p:spPr>
        <p:txBody>
          <a:bodyPr vert="horz" rtlCol="0">
            <a:normAutofit/>
          </a:bodyPr>
          <a:lstStyle>
            <a:lvl1pPr marL="342900" indent="-342900" algn="l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dirty="0"/>
              <a:t>Note: </a:t>
            </a:r>
            <a:r>
              <a:rPr lang="en-US" sz="1400" dirty="0" err="1"/>
              <a:t>Ti</a:t>
            </a:r>
            <a:r>
              <a:rPr lang="en-US" sz="1400" dirty="0"/>
              <a:t>, Pi, </a:t>
            </a:r>
            <a:r>
              <a:rPr lang="en-US" sz="1400" dirty="0" err="1"/>
              <a:t>Zi</a:t>
            </a:r>
            <a:r>
              <a:rPr lang="en-US" sz="1400" dirty="0"/>
              <a:t>, </a:t>
            </a:r>
            <a:r>
              <a:rPr lang="en-US" sz="1400" dirty="0" err="1"/>
              <a:t>Gi</a:t>
            </a:r>
            <a:r>
              <a:rPr lang="en-US" sz="1400" dirty="0"/>
              <a:t>, Ai, Qi are threshold values to qualify for that level </a:t>
            </a:r>
          </a:p>
          <a:p>
            <a:endParaRPr lang="en-US" sz="1900" dirty="0"/>
          </a:p>
          <a:p>
            <a:endParaRPr 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Prioritizing the outreach efforts based on ROI	</a:t>
            </a:r>
          </a:p>
        </p:txBody>
      </p:sp>
      <p:sp>
        <p:nvSpPr>
          <p:cNvPr id="3" name="Rectangl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Is risk the only factor to consider? What about the reward</a:t>
            </a:r>
          </a:p>
          <a:p>
            <a:r>
              <a:rPr lang="en-US" dirty="0"/>
              <a:t>Customer Life Time Value Segmentation is the key </a:t>
            </a:r>
          </a:p>
          <a:p>
            <a:r>
              <a:rPr lang="en-US" dirty="0"/>
              <a:t>CLTV: Net Present Value of potential future earnings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4E1277-845F-46F0-BA9A-6895560044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3429000"/>
            <a:ext cx="4054191" cy="88399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CFBA4B2-4620-491C-9C1B-EB9DE5AC9E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2600" y="4424231"/>
            <a:ext cx="5486400" cy="2005043"/>
          </a:xfrm>
          <a:prstGeom prst="rect">
            <a:avLst/>
          </a:prstGeom>
          <a:ln w="25400">
            <a:solidFill>
              <a:srgbClr val="92D050">
                <a:alpha val="40000"/>
              </a:srgbClr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4171CF-6257-4A71-A76D-B8E0FE8734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Segmenting by Rev &amp; Renewal rates for CLTV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304792-EDA0-45B3-87B2-A2824EFFE6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600203"/>
            <a:ext cx="8077200" cy="2362197"/>
          </a:xfrm>
        </p:spPr>
        <p:txBody>
          <a:bodyPr/>
          <a:lstStyle/>
          <a:p>
            <a:r>
              <a:rPr lang="en-US" dirty="0"/>
              <a:t>Segment customers using K-means on Subscription Value and Renewal Rates among other variables</a:t>
            </a:r>
          </a:p>
          <a:p>
            <a:r>
              <a:rPr lang="en-US" dirty="0"/>
              <a:t>Used Decision Tree to Find easily interpretable defining rules for each segment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B16FD0-2B9B-4DF4-8C23-A81B729DF805}"/>
              </a:ext>
            </a:extLst>
          </p:cNvPr>
          <p:cNvSpPr txBox="1"/>
          <p:nvPr/>
        </p:nvSpPr>
        <p:spPr>
          <a:xfrm>
            <a:off x="1524000" y="6096000"/>
            <a:ext cx="586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The segmentation variables/values are blanked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6ACF3BB-AD04-4A5C-B929-B1414280B5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3461857"/>
            <a:ext cx="6939591" cy="2283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466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1C7454-DA29-46FA-B3DD-B7112737CC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CLTV Segments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3F6285B-E8E8-4DEE-A9FC-F95B398862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5257800"/>
            <a:ext cx="8077200" cy="533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Note: All the numbers have been changed from actual, maintaining the same variance.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F57583-E61E-4886-9A08-D019FEC166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2057400"/>
            <a:ext cx="6725536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3327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CBCDCEFE-5998-4842-8EA4-F100D04D33D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54176074"/>
              </p:ext>
            </p:extLst>
          </p:nvPr>
        </p:nvGraphicFramePr>
        <p:xfrm>
          <a:off x="1454331" y="1802676"/>
          <a:ext cx="6235337" cy="38317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A69F1007-DBE6-44CD-84E3-AA00BF39B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Risk vs Value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007EB1BE-8F10-46E1-BDA7-FB831E74BE9A}"/>
              </a:ext>
            </a:extLst>
          </p:cNvPr>
          <p:cNvSpPr/>
          <p:nvPr/>
        </p:nvSpPr>
        <p:spPr>
          <a:xfrm>
            <a:off x="1523999" y="5826114"/>
            <a:ext cx="6165669" cy="139180"/>
          </a:xfrm>
          <a:prstGeom prst="rightArrow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  <a:latin typeface="Avenir Black"/>
                <a:cs typeface="Avenir Black"/>
              </a:rPr>
              <a:t>Risk</a:t>
            </a:r>
          </a:p>
          <a:p>
            <a:pPr algn="ctr"/>
            <a:r>
              <a:rPr lang="en-US" dirty="0">
                <a:solidFill>
                  <a:srgbClr val="FF0000"/>
                </a:solidFill>
                <a:latin typeface="Avenir Black"/>
                <a:cs typeface="Avenir Black"/>
              </a:rPr>
              <a:t>(Health Score)</a:t>
            </a:r>
            <a:r>
              <a:rPr lang="en-US" dirty="0">
                <a:latin typeface="Avenir Black"/>
                <a:cs typeface="Avenir Black"/>
              </a:rPr>
              <a:t> 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EA4601A2-CA9B-450B-93F4-7B3BEA513AA8}"/>
              </a:ext>
            </a:extLst>
          </p:cNvPr>
          <p:cNvSpPr/>
          <p:nvPr/>
        </p:nvSpPr>
        <p:spPr>
          <a:xfrm rot="16200000">
            <a:off x="-783771" y="3648892"/>
            <a:ext cx="3831771" cy="139337"/>
          </a:xfrm>
          <a:prstGeom prst="rightArrow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5">
                    <a:lumMod val="75000"/>
                  </a:schemeClr>
                </a:solidFill>
                <a:latin typeface="Avenir Black"/>
                <a:cs typeface="Avenir Black"/>
              </a:rPr>
              <a:t>Value</a:t>
            </a:r>
          </a:p>
          <a:p>
            <a:pPr algn="ctr"/>
            <a:r>
              <a:rPr lang="en-US" b="1" dirty="0">
                <a:solidFill>
                  <a:schemeClr val="accent5">
                    <a:lumMod val="75000"/>
                  </a:schemeClr>
                </a:solidFill>
                <a:latin typeface="Avenir Black"/>
                <a:cs typeface="Avenir Black"/>
              </a:rPr>
              <a:t>(CLV Segments)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789BE96-223F-4493-8CFF-0A63002D9067}"/>
              </a:ext>
            </a:extLst>
          </p:cNvPr>
          <p:cNvSpPr txBox="1"/>
          <p:nvPr/>
        </p:nvSpPr>
        <p:spPr>
          <a:xfrm>
            <a:off x="5943600" y="1060825"/>
            <a:ext cx="24318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Test and Learn to identify the depth for optimal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4A531F5-1609-4E19-B16E-D03917C857BE}"/>
              </a:ext>
            </a:extLst>
          </p:cNvPr>
          <p:cNvCxnSpPr>
            <a:cxnSpLocks/>
            <a:stCxn id="9" idx="2"/>
          </p:cNvCxnSpPr>
          <p:nvPr/>
        </p:nvCxnSpPr>
        <p:spPr>
          <a:xfrm flipH="1">
            <a:off x="6705600" y="1645600"/>
            <a:ext cx="453934" cy="5029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8938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Test, Learn &amp; Iterate</a:t>
            </a:r>
          </a:p>
        </p:txBody>
      </p:sp>
      <p:sp>
        <p:nvSpPr>
          <p:cNvPr id="3" name="Rectangle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Impact of various outreach programs by products, by segments </a:t>
            </a:r>
          </a:p>
          <a:p>
            <a:r>
              <a:rPr lang="en-US" dirty="0"/>
              <a:t>Effectiveness of channels by themselves and in combination</a:t>
            </a:r>
          </a:p>
          <a:p>
            <a:r>
              <a:rPr lang="en-US" dirty="0"/>
              <a:t>Each campaign means more data </a:t>
            </a:r>
          </a:p>
          <a:p>
            <a:r>
              <a:rPr lang="en-US" dirty="0"/>
              <a:t>Overlaying NPS (Net Promoter Score) against the segments and observe changes across campaigns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0DB283D7-3BCD-4D28-9FBD-409BA674463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55299759"/>
              </p:ext>
            </p:extLst>
          </p:nvPr>
        </p:nvGraphicFramePr>
        <p:xfrm>
          <a:off x="1295400" y="31242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Arrow: Curved Left 5">
            <a:extLst>
              <a:ext uri="{FF2B5EF4-FFF2-40B4-BE49-F238E27FC236}">
                <a16:creationId xmlns:a16="http://schemas.microsoft.com/office/drawing/2014/main" id="{24D9E522-4CDC-4585-81A6-F3F10E330570}"/>
              </a:ext>
            </a:extLst>
          </p:cNvPr>
          <p:cNvSpPr/>
          <p:nvPr/>
        </p:nvSpPr>
        <p:spPr>
          <a:xfrm rot="5400000">
            <a:off x="3810000" y="3336991"/>
            <a:ext cx="762000" cy="5486400"/>
          </a:xfrm>
          <a:prstGeom prst="curvedLeftArrow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4B61B4-262D-4DBF-89F0-E1CD4DAA0FB9}"/>
              </a:ext>
            </a:extLst>
          </p:cNvPr>
          <p:cNvSpPr txBox="1"/>
          <p:nvPr/>
        </p:nvSpPr>
        <p:spPr>
          <a:xfrm>
            <a:off x="3962400" y="6006786"/>
            <a:ext cx="762000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0" dirty="0">
                <a:solidFill>
                  <a:schemeClr val="accent2">
                    <a:lumMod val="75000"/>
                  </a:schemeClr>
                </a:solidFill>
              </a:rPr>
              <a:t>Refine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/>
          </p:cNvSpPr>
          <p:nvPr>
            <p:ph type="title"/>
          </p:nvPr>
        </p:nvSpPr>
        <p:spPr>
          <a:xfrm>
            <a:off x="533400" y="3962400"/>
            <a:ext cx="8153400" cy="1371600"/>
          </a:xfrm>
        </p:spPr>
        <p:txBody>
          <a:bodyPr/>
          <a:lstStyle/>
          <a:p>
            <a:r>
              <a:rPr lang="en-US"/>
              <a:t>Mission Statement</a:t>
            </a:r>
          </a:p>
        </p:txBody>
      </p:sp>
      <p:sp>
        <p:nvSpPr>
          <p:cNvPr id="5" name="Rectangle 4"/>
          <p:cNvSpPr>
            <a:spLocks noGrp="1"/>
          </p:cNvSpPr>
          <p:nvPr>
            <p:ph type="body" idx="1"/>
          </p:nvPr>
        </p:nvSpPr>
        <p:spPr>
          <a:xfrm>
            <a:off x="557213" y="5438775"/>
            <a:ext cx="8129587" cy="904875"/>
          </a:xfrm>
        </p:spPr>
        <p:txBody>
          <a:bodyPr/>
          <a:lstStyle/>
          <a:p>
            <a:r>
              <a:rPr lang="en-US"/>
              <a:t>Clearly state your company’s long term mission. Try to use words that will help direct the growth of your company, but be as concise as possible.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905EE42-4A51-4F3E-B8B1-A3E28BB738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381000"/>
            <a:ext cx="8129587" cy="551626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56FF4AF-AABC-4BB4-90A9-33E9CB6515B0}"/>
              </a:ext>
            </a:extLst>
          </p:cNvPr>
          <p:cNvSpPr txBox="1"/>
          <p:nvPr/>
        </p:nvSpPr>
        <p:spPr>
          <a:xfrm>
            <a:off x="3124200" y="396987"/>
            <a:ext cx="441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www.renaissance.com</a:t>
            </a:r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A4DB3F-FEA4-4618-89F1-CED9DDB29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Lessons Learned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62BF4E-3F9D-44A3-943E-E39E65CA4B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importance of getting buy-in from functional groups cannot be over emphasized</a:t>
            </a:r>
          </a:p>
          <a:p>
            <a:pPr lvl="1"/>
            <a:r>
              <a:rPr lang="en-US" dirty="0"/>
              <a:t>Historical analysis of renewals and campaigns, touch points</a:t>
            </a:r>
          </a:p>
          <a:p>
            <a:pPr lvl="1"/>
            <a:r>
              <a:rPr lang="en-US" dirty="0"/>
              <a:t>What if scenarios</a:t>
            </a:r>
          </a:p>
          <a:p>
            <a:pPr lvl="1"/>
            <a:r>
              <a:rPr lang="en-US" dirty="0"/>
              <a:t>Easy to use interactive dashboards demonstrating the impact of predictors on the renewals</a:t>
            </a:r>
          </a:p>
          <a:p>
            <a:r>
              <a:rPr lang="en-US" dirty="0"/>
              <a:t>Keep it simple, at least in the beginning</a:t>
            </a:r>
          </a:p>
          <a:p>
            <a:r>
              <a:rPr lang="en-US" dirty="0"/>
              <a:t>Seize any opportunity to demonstrate value, reaching out in all directions</a:t>
            </a:r>
          </a:p>
          <a:p>
            <a:pPr marL="57150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33548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562EE5-2376-47DC-BF13-FB1516D8C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D539B-6396-434E-B2A2-E00D9A27F7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/>
              <a:t>                              </a:t>
            </a:r>
            <a:r>
              <a:rPr lang="en-US" sz="6000"/>
              <a:t>Questions</a:t>
            </a:r>
            <a:r>
              <a:rPr lang="en-US" sz="60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5873006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Products</a:t>
            </a:r>
          </a:p>
        </p:txBody>
      </p:sp>
      <p:pic>
        <p:nvPicPr>
          <p:cNvPr id="1027" name="Picture 3" descr="\\wrpwi\RLIGraph\GRAPHIC FILES\Art\Company Logos\2016 Rebrand Logos\PNG Logos\Text Only\Accelerated Ma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482" y="2540965"/>
            <a:ext cx="2264434" cy="345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\\wrpwi\RLIGraph\GRAPHIC FILES\Art\Company Logos\2016 Rebrand Logos\PNG Logos\Text Only\Accelerated Reader 36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940" y="1948724"/>
            <a:ext cx="3017214" cy="345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\\wrpwi\RLIGraph\GRAPHIC FILES\Art\Company Logos\2016 Rebrand Logos\PNG Logos\Text Only\English In a Flash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022" y="3120650"/>
            <a:ext cx="2353355" cy="401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\\wrpwi\RLIGraph\GRAPHIC FILES\Art\Company Logos\2016 Rebrand Logos\PNG Logos\Text Only\MathFacts In a Flash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022" y="3693703"/>
            <a:ext cx="2712692" cy="345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\\wrpwi\RLIGraph\GRAPHIC FILES\Art\Company Logos\2016 Rebrand Logos\PNG Logos\Text Only\Star 360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4603" y="3379778"/>
            <a:ext cx="1057304" cy="345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\\wrpwi\RLIGraph\GRAPHIC FILES\Art\Company Logos\2016 Rebrand Logos\PNG Logos\Text Only\Star Early Literacy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9332" y="2619208"/>
            <a:ext cx="2514600" cy="4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5" name="Picture 11" descr="\\wrpwi\RLIGraph\GRAPHIC FILES\Art\Company Logos\2016 Rebrand Logos\PNG Logos\Text Only\Star Math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5983" y="2619208"/>
            <a:ext cx="1268033" cy="345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\\wrpwi\RLIGraph\GRAPHIC FILES\Art\Company Logos\2016 Rebrand Logos\PNG Logos\Text Only\Star Reading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4978" y="1994969"/>
            <a:ext cx="1688277" cy="401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7" name="Picture 13" descr="\\wrpwi\RLIGraph\GRAPHIC FILES\Art\Company Logos\2016 Rebrand Logos\PNG Logos\RenaissanceFlow 360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7452" y="4923416"/>
            <a:ext cx="3886200" cy="229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C:\Users\BEVANSTR\Desktop\Star Spanish-text-only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9402" y="1994969"/>
            <a:ext cx="1806438" cy="441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FE0064-BA02-4CEF-BE52-B04AEDA69E5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19200" y="1240998"/>
            <a:ext cx="1143000" cy="548640"/>
          </a:xfrm>
        </p:spPr>
        <p:txBody>
          <a:bodyPr>
            <a:normAutofit/>
          </a:bodyPr>
          <a:lstStyle/>
          <a:p>
            <a:r>
              <a:rPr lang="en-US" sz="2000" b="1" dirty="0">
                <a:solidFill>
                  <a:schemeClr val="tx2">
                    <a:lumMod val="75000"/>
                  </a:schemeClr>
                </a:solidFill>
              </a:rPr>
              <a:t>Practice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CA29C4E6-112A-4B4B-8FDC-CEF40549FD17}"/>
              </a:ext>
            </a:extLst>
          </p:cNvPr>
          <p:cNvSpPr txBox="1">
            <a:spLocks/>
          </p:cNvSpPr>
          <p:nvPr/>
        </p:nvSpPr>
        <p:spPr>
          <a:xfrm>
            <a:off x="5529493" y="1249092"/>
            <a:ext cx="1923128" cy="548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lang="en-US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bg2"/>
              </a:buClr>
              <a:buSzTx/>
              <a:buFont typeface="Courier New" panose="02070309020205020404" pitchFamily="49" charset="0"/>
              <a:buNone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solidFill>
                  <a:schemeClr val="tx2">
                    <a:lumMod val="75000"/>
                  </a:schemeClr>
                </a:solidFill>
              </a:rPr>
              <a:t>Assessment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CBAAED0-6859-489C-94DC-DB4E666E715D}"/>
              </a:ext>
            </a:extLst>
          </p:cNvPr>
          <p:cNvCxnSpPr>
            <a:cxnSpLocks/>
          </p:cNvCxnSpPr>
          <p:nvPr/>
        </p:nvCxnSpPr>
        <p:spPr>
          <a:xfrm>
            <a:off x="4114800" y="1371600"/>
            <a:ext cx="0" cy="2743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18680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the company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47502" y="1219200"/>
            <a:ext cx="4581698" cy="5105400"/>
          </a:xfrm>
        </p:spPr>
        <p:txBody>
          <a:bodyPr>
            <a:noAutofit/>
          </a:bodyPr>
          <a:lstStyle/>
          <a:p>
            <a:pPr>
              <a:spcAft>
                <a:spcPts val="600"/>
              </a:spcAft>
            </a:pPr>
            <a:r>
              <a:rPr lang="en-US" sz="2000" dirty="0"/>
              <a:t>Founded in 1986 by Judith &amp; Terrence Paul around Accelerated Reader</a:t>
            </a:r>
          </a:p>
          <a:p>
            <a:pPr>
              <a:spcAft>
                <a:spcPts val="600"/>
              </a:spcAft>
            </a:pPr>
            <a:r>
              <a:rPr lang="en-US" sz="2000" dirty="0"/>
              <a:t>Currently the leader in the Pre-K -12 Assessment &amp; Practice software </a:t>
            </a:r>
          </a:p>
          <a:p>
            <a:pPr>
              <a:spcAft>
                <a:spcPts val="600"/>
              </a:spcAft>
              <a:defRPr/>
            </a:pPr>
            <a:r>
              <a:rPr lang="en-US" sz="2000" dirty="0"/>
              <a:t>Sells to Schools and School Districts</a:t>
            </a:r>
          </a:p>
          <a:p>
            <a:pPr>
              <a:spcAft>
                <a:spcPts val="600"/>
              </a:spcAft>
              <a:defRPr/>
            </a:pPr>
            <a:r>
              <a:rPr lang="en-US" sz="2000" dirty="0"/>
              <a:t>Sales force of  ≈150 across the US</a:t>
            </a:r>
          </a:p>
          <a:p>
            <a:pPr>
              <a:spcAft>
                <a:spcPts val="600"/>
              </a:spcAft>
              <a:defRPr/>
            </a:pPr>
            <a:r>
              <a:rPr lang="en-US" sz="2000" dirty="0"/>
              <a:t>35 -40% market penetration in US</a:t>
            </a:r>
          </a:p>
          <a:p>
            <a:pPr>
              <a:spcAft>
                <a:spcPts val="600"/>
              </a:spcAft>
              <a:defRPr/>
            </a:pPr>
            <a:r>
              <a:rPr lang="en-US" sz="2000" dirty="0"/>
              <a:t>Growing presence internationally</a:t>
            </a:r>
          </a:p>
          <a:p>
            <a:pPr>
              <a:spcAft>
                <a:spcPts val="600"/>
              </a:spcAft>
            </a:pPr>
            <a:r>
              <a:rPr lang="en-US" sz="2000" dirty="0"/>
              <a:t>Annual Subscription model, fee based on user count</a:t>
            </a:r>
          </a:p>
        </p:txBody>
      </p:sp>
    </p:spTree>
    <p:extLst>
      <p:ext uri="{BB962C8B-B14F-4D97-AF65-F5344CB8AC3E}">
        <p14:creationId xmlns:p14="http://schemas.microsoft.com/office/powerpoint/2010/main" val="6809619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533400" y="457200"/>
            <a:ext cx="8077200" cy="1074738"/>
          </a:xfrm>
        </p:spPr>
        <p:txBody>
          <a:bodyPr>
            <a:normAutofit/>
          </a:bodyPr>
          <a:lstStyle/>
          <a:p>
            <a:r>
              <a:rPr lang="en-US" dirty="0"/>
              <a:t>Renewal rates</a:t>
            </a:r>
          </a:p>
        </p:txBody>
      </p:sp>
      <p:sp>
        <p:nvSpPr>
          <p:cNvPr id="3" name="Rectangle 2"/>
          <p:cNvSpPr>
            <a:spLocks noGrp="1"/>
          </p:cNvSpPr>
          <p:nvPr>
            <p:ph idx="1"/>
          </p:nvPr>
        </p:nvSpPr>
        <p:spPr>
          <a:xfrm>
            <a:off x="838200" y="4347821"/>
            <a:ext cx="6705600" cy="2205379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School vs Student Renewals</a:t>
            </a:r>
          </a:p>
          <a:p>
            <a:r>
              <a:rPr lang="en-US" dirty="0"/>
              <a:t>Latter a function of the former</a:t>
            </a:r>
          </a:p>
          <a:p>
            <a:r>
              <a:rPr lang="en-US" dirty="0"/>
              <a:t>As business grows with expanded product and customer base, loyalty is the likely victim</a:t>
            </a:r>
          </a:p>
          <a:p>
            <a:r>
              <a:rPr lang="en-US" dirty="0"/>
              <a:t>Identifying the customer’s likely hood to churn is critical for planning timely interventions. 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5CAC25-29C4-4AE3-B4D1-EA24752DD4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486746"/>
            <a:ext cx="4495800" cy="270586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B091AB-261E-4F59-9B01-26BF49DDA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Value of Retaining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AC6BC-8AFD-4C1C-A0E9-C27179F79F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Costs significantly high to acquire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Long term customers </a:t>
            </a:r>
          </a:p>
          <a:p>
            <a:pPr lvl="1"/>
            <a:r>
              <a:rPr lang="en-US" dirty="0"/>
              <a:t>Are likely to be loyal and become brand advocates</a:t>
            </a:r>
          </a:p>
          <a:p>
            <a:pPr lvl="1"/>
            <a:r>
              <a:rPr lang="en-US" dirty="0"/>
              <a:t>Present Opportunity for upsell and cross sell</a:t>
            </a:r>
          </a:p>
          <a:p>
            <a:pPr lvl="1"/>
            <a:r>
              <a:rPr lang="en-US" dirty="0"/>
              <a:t>Are more engaged and likely to provide feedback on products</a:t>
            </a:r>
          </a:p>
          <a:p>
            <a:pPr marL="57150" indent="0">
              <a:buNone/>
            </a:pPr>
            <a:endParaRPr lang="en-US" dirty="0"/>
          </a:p>
          <a:p>
            <a:pPr marL="57150" indent="0">
              <a:buNone/>
            </a:pPr>
            <a:r>
              <a:rPr lang="en-US" dirty="0"/>
              <a:t>Churn Management efforts are centered around identifying the customers who are at risk, and taking proactive action based on early warning signals 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05558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A5000-33D8-438E-92D0-B933C83767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457200"/>
            <a:ext cx="8077200" cy="838200"/>
          </a:xfrm>
        </p:spPr>
        <p:txBody>
          <a:bodyPr>
            <a:normAutofit fontScale="90000"/>
          </a:bodyPr>
          <a:lstStyle/>
          <a:p>
            <a:r>
              <a:rPr lang="en-US" dirty="0"/>
              <a:t>Factors that could influence churn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405F88-0523-448D-BC24-7DBD6932C78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Price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Utility</a:t>
            </a:r>
          </a:p>
          <a:p>
            <a:pPr lvl="1"/>
            <a:r>
              <a:rPr lang="en-US" dirty="0"/>
              <a:t>Usage </a:t>
            </a:r>
          </a:p>
          <a:p>
            <a:pPr lvl="1"/>
            <a:r>
              <a:rPr lang="en-US" dirty="0"/>
              <a:t>Adoption</a:t>
            </a:r>
          </a:p>
          <a:p>
            <a:pPr lvl="1"/>
            <a:r>
              <a:rPr lang="en-US" dirty="0"/>
              <a:t>Benefiting from Use</a:t>
            </a:r>
          </a:p>
          <a:p>
            <a:pPr marL="457200" lvl="1" indent="0">
              <a:buNone/>
            </a:pPr>
            <a:endParaRPr lang="en-US" dirty="0"/>
          </a:p>
          <a:p>
            <a:pPr marL="514350" indent="-457200"/>
            <a:r>
              <a:rPr lang="en-US" dirty="0"/>
              <a:t>Sales and Marketing touch points </a:t>
            </a:r>
          </a:p>
          <a:p>
            <a:pPr marL="914400" lvl="1" indent="-457200"/>
            <a:r>
              <a:rPr lang="en-US" dirty="0"/>
              <a:t>Emails opens, clicks</a:t>
            </a:r>
          </a:p>
          <a:p>
            <a:pPr marL="914400" lvl="1" indent="-457200"/>
            <a:r>
              <a:rPr lang="en-US" dirty="0"/>
              <a:t>Professional services usage</a:t>
            </a:r>
          </a:p>
          <a:p>
            <a:pPr marL="914400" lvl="1" indent="-457200"/>
            <a:r>
              <a:rPr lang="en-US" dirty="0"/>
              <a:t>Webinars attended</a:t>
            </a:r>
          </a:p>
          <a:p>
            <a:pPr marL="457200" lvl="1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D3C2BD-70CA-4E36-8CBA-6D2C742ECE7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Brand Loyalty</a:t>
            </a:r>
          </a:p>
          <a:p>
            <a:pPr lvl="1"/>
            <a:r>
              <a:rPr lang="en-US" dirty="0"/>
              <a:t>Tenure</a:t>
            </a:r>
          </a:p>
          <a:p>
            <a:pPr lvl="1"/>
            <a:r>
              <a:rPr lang="en-US" dirty="0"/>
              <a:t>Engagement with the company</a:t>
            </a:r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District/School factors</a:t>
            </a:r>
          </a:p>
          <a:p>
            <a:pPr lvl="1"/>
            <a:r>
              <a:rPr lang="en-US" dirty="0"/>
              <a:t>Income levels</a:t>
            </a:r>
          </a:p>
          <a:p>
            <a:pPr lvl="1"/>
            <a:r>
              <a:rPr lang="en-US" dirty="0"/>
              <a:t>Funding </a:t>
            </a:r>
          </a:p>
          <a:p>
            <a:pPr lvl="1"/>
            <a:r>
              <a:rPr lang="en-US" dirty="0"/>
              <a:t>Technology Use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18563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9D25E11-C10F-4948-920E-52459F5F8B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0800" y="1604944"/>
            <a:ext cx="4578493" cy="2755631"/>
          </a:xfrm>
          <a:prstGeom prst="rect">
            <a:avLst/>
          </a:prstGeom>
        </p:spPr>
      </p:pic>
      <p:sp>
        <p:nvSpPr>
          <p:cNvPr id="4" name="Rectangle 3"/>
          <p:cNvSpPr>
            <a:spLocks noGrp="1"/>
          </p:cNvSpPr>
          <p:nvPr>
            <p:ph type="title"/>
          </p:nvPr>
        </p:nvSpPr>
        <p:spPr>
          <a:xfrm>
            <a:off x="533400" y="457200"/>
            <a:ext cx="8077200" cy="1074738"/>
          </a:xfrm>
        </p:spPr>
        <p:txBody>
          <a:bodyPr>
            <a:normAutofit fontScale="90000"/>
          </a:bodyPr>
          <a:lstStyle/>
          <a:p>
            <a:r>
              <a:rPr lang="en-US" dirty="0"/>
              <a:t>Should Price be a feature in churn model</a:t>
            </a:r>
          </a:p>
        </p:txBody>
      </p:sp>
      <p:sp>
        <p:nvSpPr>
          <p:cNvPr id="5" name="Rectangle 4"/>
          <p:cNvSpPr>
            <a:spLocks noGrp="1"/>
          </p:cNvSpPr>
          <p:nvPr>
            <p:ph idx="1"/>
          </p:nvPr>
        </p:nvSpPr>
        <p:spPr>
          <a:xfrm>
            <a:off x="533400" y="4419600"/>
            <a:ext cx="8077200" cy="1592263"/>
          </a:xfrm>
        </p:spPr>
        <p:txBody>
          <a:bodyPr>
            <a:normAutofit/>
          </a:bodyPr>
          <a:lstStyle/>
          <a:p>
            <a:r>
              <a:rPr lang="en-US" dirty="0"/>
              <a:t>Price does influence renewal rates </a:t>
            </a:r>
          </a:p>
          <a:p>
            <a:r>
              <a:rPr lang="en-US" dirty="0"/>
              <a:t>But should it be a predictor in the model?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116676B-6AB0-4B41-8554-FD231AD7952B}"/>
              </a:ext>
            </a:extLst>
          </p:cNvPr>
          <p:cNvCxnSpPr>
            <a:cxnSpLocks/>
          </p:cNvCxnSpPr>
          <p:nvPr/>
        </p:nvCxnSpPr>
        <p:spPr>
          <a:xfrm flipH="1">
            <a:off x="4899145" y="1709098"/>
            <a:ext cx="1407503" cy="10964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FE9BF2F-AAE0-451C-90E1-9745D86A01AA}"/>
              </a:ext>
            </a:extLst>
          </p:cNvPr>
          <p:cNvCxnSpPr>
            <a:cxnSpLocks/>
          </p:cNvCxnSpPr>
          <p:nvPr/>
        </p:nvCxnSpPr>
        <p:spPr>
          <a:xfrm flipH="1">
            <a:off x="6248400" y="1604944"/>
            <a:ext cx="384246" cy="13048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9C23305-02CD-48E1-AC08-467ABEEE4BAA}"/>
              </a:ext>
            </a:extLst>
          </p:cNvPr>
          <p:cNvSpPr txBox="1"/>
          <p:nvPr/>
        </p:nvSpPr>
        <p:spPr>
          <a:xfrm>
            <a:off x="6248400" y="1235612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Price Increases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A5000-33D8-438E-92D0-B933C83767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457200"/>
            <a:ext cx="8077200" cy="838200"/>
          </a:xfrm>
        </p:spPr>
        <p:txBody>
          <a:bodyPr>
            <a:normAutofit/>
          </a:bodyPr>
          <a:lstStyle/>
          <a:p>
            <a:r>
              <a:rPr lang="en-US" dirty="0"/>
              <a:t>Features for the churn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405F88-0523-448D-BC24-7DBD6932C78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Price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Utility</a:t>
            </a:r>
          </a:p>
          <a:p>
            <a:pPr lvl="1"/>
            <a:r>
              <a:rPr lang="en-US" dirty="0"/>
              <a:t>Usage frequency</a:t>
            </a:r>
          </a:p>
          <a:p>
            <a:pPr lvl="1"/>
            <a:r>
              <a:rPr lang="en-US" dirty="0"/>
              <a:t>Benefiting from Use</a:t>
            </a:r>
          </a:p>
          <a:p>
            <a:pPr marL="457200" lvl="1" indent="0">
              <a:buNone/>
            </a:pPr>
            <a:endParaRPr lang="en-US" dirty="0"/>
          </a:p>
          <a:p>
            <a:pPr marL="514350" indent="-457200"/>
            <a:r>
              <a:rPr lang="en-US" dirty="0"/>
              <a:t>Sales and Marketing touch points </a:t>
            </a:r>
          </a:p>
          <a:p>
            <a:pPr marL="914400" lvl="1" indent="-457200"/>
            <a:r>
              <a:rPr lang="en-US" dirty="0"/>
              <a:t>Emails, Calls</a:t>
            </a:r>
          </a:p>
          <a:p>
            <a:pPr marL="914400" lvl="1" indent="-457200"/>
            <a:r>
              <a:rPr lang="en-US" dirty="0"/>
              <a:t>Professional services usage</a:t>
            </a:r>
          </a:p>
          <a:p>
            <a:pPr marL="457200" lvl="1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D3C2BD-70CA-4E36-8CBA-6D2C742ECE7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Brand Loyalty</a:t>
            </a:r>
          </a:p>
          <a:p>
            <a:pPr lvl="1"/>
            <a:r>
              <a:rPr lang="en-US" dirty="0"/>
              <a:t>Tenure</a:t>
            </a:r>
          </a:p>
          <a:p>
            <a:pPr lvl="1"/>
            <a:r>
              <a:rPr lang="en-US" dirty="0"/>
              <a:t>Subscription to other products</a:t>
            </a:r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District/School factors</a:t>
            </a:r>
          </a:p>
          <a:p>
            <a:pPr lvl="1"/>
            <a:r>
              <a:rPr lang="en-US" dirty="0"/>
              <a:t>Income levels</a:t>
            </a:r>
          </a:p>
          <a:p>
            <a:pPr lvl="1"/>
            <a:r>
              <a:rPr lang="en-US" dirty="0"/>
              <a:t>Funding </a:t>
            </a:r>
          </a:p>
          <a:p>
            <a:pPr lvl="1"/>
            <a:r>
              <a:rPr lang="en-US" dirty="0"/>
              <a:t>Technology Use </a:t>
            </a:r>
          </a:p>
          <a:p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097EB44-9D62-4AEE-AA94-FFD62A9FC190}"/>
              </a:ext>
            </a:extLst>
          </p:cNvPr>
          <p:cNvCxnSpPr>
            <a:cxnSpLocks/>
          </p:cNvCxnSpPr>
          <p:nvPr/>
        </p:nvCxnSpPr>
        <p:spPr>
          <a:xfrm>
            <a:off x="990600" y="1676400"/>
            <a:ext cx="533400" cy="41644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7417C24-9847-4D63-B39F-5E59444512E4}"/>
              </a:ext>
            </a:extLst>
          </p:cNvPr>
          <p:cNvCxnSpPr>
            <a:cxnSpLocks/>
          </p:cNvCxnSpPr>
          <p:nvPr/>
        </p:nvCxnSpPr>
        <p:spPr>
          <a:xfrm flipH="1">
            <a:off x="990600" y="1676400"/>
            <a:ext cx="423530" cy="41644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45807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Business Plan">
      <a:dk1>
        <a:sysClr val="windowText" lastClr="000000"/>
      </a:dk1>
      <a:lt1>
        <a:sysClr val="window" lastClr="FFFFFF"/>
      </a:lt1>
      <a:dk2>
        <a:srgbClr val="284E6A"/>
      </a:dk2>
      <a:lt2>
        <a:srgbClr val="EFE3C4"/>
      </a:lt2>
      <a:accent1>
        <a:srgbClr val="646F4D"/>
      </a:accent1>
      <a:accent2>
        <a:srgbClr val="934721"/>
      </a:accent2>
      <a:accent3>
        <a:srgbClr val="A46721"/>
      </a:accent3>
      <a:accent4>
        <a:srgbClr val="655E6D"/>
      </a:accent4>
      <a:accent5>
        <a:srgbClr val="3A5F7B"/>
      </a:accent5>
      <a:accent6>
        <a:srgbClr val="665E45"/>
      </a:accent6>
      <a:hlink>
        <a:srgbClr val="64A2C8"/>
      </a:hlink>
      <a:folHlink>
        <a:srgbClr val="9BA967"/>
      </a:folHlink>
    </a:clrScheme>
    <a:fontScheme name="School Presentation">
      <a:majorFont>
        <a:latin typeface="Bookman Old Style"/>
        <a:ea typeface=""/>
        <a:cs typeface=""/>
      </a:majorFont>
      <a:minorFont>
        <a:latin typeface="Segoe Condense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0000"/>
                <a:satMod val="155000"/>
              </a:schemeClr>
            </a:gs>
            <a:gs pos="65000">
              <a:schemeClr val="phClr">
                <a:shade val="85000"/>
                <a:satMod val="155000"/>
              </a:schemeClr>
            </a:gs>
            <a:gs pos="100000">
              <a:schemeClr val="phClr">
                <a:shade val="95000"/>
                <a:satMod val="155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4925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algn="tl" rotWithShape="0">
              <a:srgbClr val="000000">
                <a:alpha val="64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prstMaterial="matte">
            <a:bevelT h="22225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0000"/>
                <a:satMod val="155000"/>
              </a:schemeClr>
            </a:gs>
            <a:gs pos="35000">
              <a:schemeClr val="phClr">
                <a:shade val="75000"/>
                <a:satMod val="155000"/>
              </a:schemeClr>
            </a:gs>
            <a:gs pos="100000">
              <a:schemeClr val="phClr">
                <a:tint val="80000"/>
                <a:satMod val="255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RENAISSANCE CORPORATE COLORS 2017">
      <a:dk1>
        <a:srgbClr val="000000"/>
      </a:dk1>
      <a:lt1>
        <a:sysClr val="window" lastClr="FFFFFF"/>
      </a:lt1>
      <a:dk2>
        <a:srgbClr val="005793"/>
      </a:dk2>
      <a:lt2>
        <a:srgbClr val="78C42A"/>
      </a:lt2>
      <a:accent1>
        <a:srgbClr val="34ACE8"/>
      </a:accent1>
      <a:accent2>
        <a:srgbClr val="FF8300"/>
      </a:accent2>
      <a:accent3>
        <a:srgbClr val="EC008C"/>
      </a:accent3>
      <a:accent4>
        <a:srgbClr val="FFE300"/>
      </a:accent4>
      <a:accent5>
        <a:srgbClr val="90E0F0"/>
      </a:accent5>
      <a:accent6>
        <a:srgbClr val="D8EC83"/>
      </a:accent6>
      <a:hlink>
        <a:srgbClr val="33602B"/>
      </a:hlink>
      <a:folHlink>
        <a:srgbClr val="F3F5F7"/>
      </a:folHlink>
    </a:clrScheme>
    <a:fontScheme name="Custom 2">
      <a:majorFont>
        <a:latin typeface="Roboto Slab"/>
        <a:ea typeface=""/>
        <a:cs typeface=""/>
      </a:majorFont>
      <a:minorFont>
        <a:latin typeface="Robo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0000"/>
                <a:satMod val="155000"/>
              </a:schemeClr>
            </a:gs>
            <a:gs pos="65000">
              <a:schemeClr val="phClr">
                <a:shade val="85000"/>
                <a:satMod val="155000"/>
              </a:schemeClr>
            </a:gs>
            <a:gs pos="100000">
              <a:schemeClr val="phClr">
                <a:shade val="95000"/>
                <a:satMod val="155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4925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algn="tl" rotWithShape="0">
              <a:srgbClr val="000000">
                <a:alpha val="64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prstMaterial="matte">
            <a:bevelT h="22225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0000"/>
                <a:satMod val="155000"/>
              </a:schemeClr>
            </a:gs>
            <a:gs pos="35000">
              <a:schemeClr val="phClr">
                <a:shade val="75000"/>
                <a:satMod val="155000"/>
              </a:schemeClr>
            </a:gs>
            <a:gs pos="100000">
              <a:schemeClr val="phClr">
                <a:tint val="80000"/>
                <a:satMod val="255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0000"/>
                <a:satMod val="155000"/>
              </a:schemeClr>
            </a:gs>
            <a:gs pos="65000">
              <a:schemeClr val="phClr">
                <a:shade val="85000"/>
                <a:satMod val="155000"/>
              </a:schemeClr>
            </a:gs>
            <a:gs pos="100000">
              <a:schemeClr val="phClr">
                <a:shade val="95000"/>
                <a:satMod val="155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4925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algn="tl" rotWithShape="0">
              <a:srgbClr val="000000">
                <a:alpha val="64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prstMaterial="matte">
            <a:bevelT h="22225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0000"/>
                <a:satMod val="155000"/>
              </a:schemeClr>
            </a:gs>
            <a:gs pos="35000">
              <a:schemeClr val="phClr">
                <a:shade val="75000"/>
                <a:satMod val="155000"/>
              </a:schemeClr>
            </a:gs>
            <a:gs pos="100000">
              <a:schemeClr val="phClr">
                <a:tint val="80000"/>
                <a:satMod val="255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arketSpecific xmlns="4873beb7-5857-4685-be1f-d57550cc96cc" xsi:nil="true"/>
    <ApprovalStatus xmlns="4873beb7-5857-4685-be1f-d57550cc96cc">InProgress</ApprovalStatus>
    <DirectSourceMarket xmlns="4873beb7-5857-4685-be1f-d57550cc96cc" xsi:nil="true"/>
    <PrimaryImageGen xmlns="4873beb7-5857-4685-be1f-d57550cc96cc">true</PrimaryImageGen>
    <ThumbnailAssetId xmlns="4873beb7-5857-4685-be1f-d57550cc96cc" xsi:nil="true"/>
    <NumericId xmlns="4873beb7-5857-4685-be1f-d57550cc96cc">-1</NumericId>
    <TPFriendlyName xmlns="4873beb7-5857-4685-be1f-d57550cc96cc">Business plan presentation</TPFriendlyName>
    <BusinessGroup xmlns="4873beb7-5857-4685-be1f-d57550cc96cc" xsi:nil="true"/>
    <APEditor xmlns="4873beb7-5857-4685-be1f-d57550cc96cc">
      <UserInfo>
        <DisplayName>REDMOND\v-luannv</DisplayName>
        <AccountId>92</AccountId>
        <AccountType/>
      </UserInfo>
    </APEditor>
    <SourceTitle xmlns="4873beb7-5857-4685-be1f-d57550cc96cc">Business plan presentation</SourceTitle>
    <OpenTemplate xmlns="4873beb7-5857-4685-be1f-d57550cc96cc">true</OpenTemplate>
    <UALocComments xmlns="4873beb7-5857-4685-be1f-d57550cc96cc" xsi:nil="true"/>
    <ParentAssetId xmlns="4873beb7-5857-4685-be1f-d57550cc96cc" xsi:nil="true"/>
    <IntlLangReviewDate xmlns="4873beb7-5857-4685-be1f-d57550cc96cc" xsi:nil="true"/>
    <PublishStatusLookup xmlns="4873beb7-5857-4685-be1f-d57550cc96cc">
      <Value>264190</Value>
      <Value>1282486</Value>
    </PublishStatusLookup>
    <MachineTranslated xmlns="4873beb7-5857-4685-be1f-d57550cc96cc">false</MachineTranslated>
    <OriginalSourceMarket xmlns="4873beb7-5857-4685-be1f-d57550cc96cc" xsi:nil="true"/>
    <TPInstallLocation xmlns="4873beb7-5857-4685-be1f-d57550cc96cc">{My Templates}</TPInstallLocation>
    <APDescription xmlns="4873beb7-5857-4685-be1f-d57550cc96cc" xsi:nil="true"/>
    <ContentItem xmlns="4873beb7-5857-4685-be1f-d57550cc96cc" xsi:nil="true"/>
    <ClipArtFilename xmlns="4873beb7-5857-4685-be1f-d57550cc96cc" xsi:nil="true"/>
    <APAuthor xmlns="4873beb7-5857-4685-be1f-d57550cc96cc">
      <UserInfo>
        <DisplayName>REDMOND\cynvey</DisplayName>
        <AccountId>191</AccountId>
        <AccountType/>
      </UserInfo>
    </APAuthor>
    <TPAppVersion xmlns="4873beb7-5857-4685-be1f-d57550cc96cc">11</TPAppVersion>
    <TPCommandLine xmlns="4873beb7-5857-4685-be1f-d57550cc96cc">{PP} /n {FilePath}</TPCommandLine>
    <PublishTargets xmlns="4873beb7-5857-4685-be1f-d57550cc96cc">OfficeOnline</PublishTargets>
    <TPLaunchHelpLinkType xmlns="4873beb7-5857-4685-be1f-d57550cc96cc">Template</TPLaunchHelpLinkType>
    <EditorialStatus xmlns="4873beb7-5857-4685-be1f-d57550cc96cc" xsi:nil="true"/>
    <TimesCloned xmlns="4873beb7-5857-4685-be1f-d57550cc96cc" xsi:nil="true"/>
    <LastModifiedDateTime xmlns="4873beb7-5857-4685-be1f-d57550cc96cc" xsi:nil="true"/>
    <Provider xmlns="4873beb7-5857-4685-be1f-d57550cc96cc">EY006220130</Provider>
    <AcquiredFrom xmlns="4873beb7-5857-4685-be1f-d57550cc96cc" xsi:nil="true"/>
    <AssetStart xmlns="4873beb7-5857-4685-be1f-d57550cc96cc">2009-05-30T20:39:38+00:00</AssetStart>
    <LastHandOff xmlns="4873beb7-5857-4685-be1f-d57550cc96cc" xsi:nil="true"/>
    <ArtSampleDocs xmlns="4873beb7-5857-4685-be1f-d57550cc96cc" xsi:nil="true"/>
    <TPClientViewer xmlns="4873beb7-5857-4685-be1f-d57550cc96cc">Microsoft Office PowerPoint</TPClientViewer>
    <UACurrentWords xmlns="4873beb7-5857-4685-be1f-d57550cc96cc">0</UACurrentWords>
    <UALocRecommendation xmlns="4873beb7-5857-4685-be1f-d57550cc96cc">Localize</UALocRecommendation>
    <IsDeleted xmlns="4873beb7-5857-4685-be1f-d57550cc96cc">false</IsDeleted>
    <ShowIn xmlns="4873beb7-5857-4685-be1f-d57550cc96cc">Show everywhere</ShowIn>
    <UANotes xmlns="4873beb7-5857-4685-be1f-d57550cc96cc">online onlyFedEx</UANotes>
    <TemplateStatus xmlns="4873beb7-5857-4685-be1f-d57550cc96cc">Complete</TemplateStatus>
    <CSXHash xmlns="4873beb7-5857-4685-be1f-d57550cc96cc" xsi:nil="true"/>
    <VoteCount xmlns="4873beb7-5857-4685-be1f-d57550cc96cc" xsi:nil="true"/>
    <AssetExpire xmlns="4873beb7-5857-4685-be1f-d57550cc96cc">2100-01-01T00:00:00+00:00</AssetExpire>
    <CSXSubmissionMarket xmlns="4873beb7-5857-4685-be1f-d57550cc96cc" xsi:nil="true"/>
    <DSATActionTaken xmlns="4873beb7-5857-4685-be1f-d57550cc96cc" xsi:nil="true"/>
    <TPExecutable xmlns="4873beb7-5857-4685-be1f-d57550cc96cc" xsi:nil="true"/>
    <SubmitterId xmlns="4873beb7-5857-4685-be1f-d57550cc96cc" xsi:nil="true"/>
    <AssetType xmlns="4873beb7-5857-4685-be1f-d57550cc96cc">TP</AssetType>
    <CSXSubmissionDate xmlns="4873beb7-5857-4685-be1f-d57550cc96cc" xsi:nil="true"/>
    <CSXUpdate xmlns="4873beb7-5857-4685-be1f-d57550cc96cc">false</CSXUpdate>
    <ApprovalLog xmlns="4873beb7-5857-4685-be1f-d57550cc96cc" xsi:nil="true"/>
    <BugNumber xmlns="4873beb7-5857-4685-be1f-d57550cc96cc" xsi:nil="true"/>
    <Milestone xmlns="4873beb7-5857-4685-be1f-d57550cc96cc" xsi:nil="true"/>
    <OriginAsset xmlns="4873beb7-5857-4685-be1f-d57550cc96cc" xsi:nil="true"/>
    <TPComponent xmlns="4873beb7-5857-4685-be1f-d57550cc96cc">PPTFiles</TPComponent>
    <AssetId xmlns="4873beb7-5857-4685-be1f-d57550cc96cc">TP010081922</AssetId>
    <TPApplication xmlns="4873beb7-5857-4685-be1f-d57550cc96cc">PowerPoint</TPApplication>
    <TPLaunchHelpLink xmlns="4873beb7-5857-4685-be1f-d57550cc96cc" xsi:nil="true"/>
    <IntlLocPriority xmlns="4873beb7-5857-4685-be1f-d57550cc96cc" xsi:nil="true"/>
    <HandoffToMSDN xmlns="4873beb7-5857-4685-be1f-d57550cc96cc" xsi:nil="true"/>
    <PlannedPubDate xmlns="4873beb7-5857-4685-be1f-d57550cc96cc" xsi:nil="true"/>
    <CrawlForDependencies xmlns="4873beb7-5857-4685-be1f-d57550cc96cc">false</CrawlForDependencies>
    <IntlLangReviewer xmlns="4873beb7-5857-4685-be1f-d57550cc96cc" xsi:nil="true"/>
    <TrustLevel xmlns="4873beb7-5857-4685-be1f-d57550cc96cc">1 Microsoft Managed Content</TrustLevel>
    <IsSearchable xmlns="4873beb7-5857-4685-be1f-d57550cc96cc">false</IsSearchable>
    <TPNamespace xmlns="4873beb7-5857-4685-be1f-d57550cc96cc">POWERPNT</TPNamespace>
    <Markets xmlns="4873beb7-5857-4685-be1f-d57550cc96cc"/>
    <IntlLangReview xmlns="4873beb7-5857-4685-be1f-d57550cc96cc" xsi:nil="true"/>
    <UAProjectedTotalWords xmlns="4873beb7-5857-4685-be1f-d57550cc96cc" xsi:nil="true"/>
    <OutputCachingOn xmlns="4873beb7-5857-4685-be1f-d57550cc96cc">false</OutputCachingOn>
    <AverageRating xmlns="4873beb7-5857-4685-be1f-d57550cc96cc" xsi:nil="true"/>
    <LastPublishResultLookup xmlns="4873beb7-5857-4685-be1f-d57550cc96cc" xsi:nil="true"/>
    <PolicheckWords xmlns="4873beb7-5857-4685-be1f-d57550cc96cc" xsi:nil="true"/>
    <FriendlyTitle xmlns="4873beb7-5857-4685-be1f-d57550cc96cc" xsi:nil="true"/>
    <Manager xmlns="4873beb7-5857-4685-be1f-d57550cc96cc" xsi:nil="true"/>
    <EditorialTags xmlns="4873beb7-5857-4685-be1f-d57550cc96cc" xsi:nil="true"/>
    <LegacyData xmlns="4873beb7-5857-4685-be1f-d57550cc96cc" xsi:nil="true"/>
    <Downloads xmlns="4873beb7-5857-4685-be1f-d57550cc96cc">0</Downloads>
    <Providers xmlns="4873beb7-5857-4685-be1f-d57550cc96cc" xsi:nil="true"/>
    <TemplateTemplateType xmlns="4873beb7-5857-4685-be1f-d57550cc96cc">PowerPoint 2003 Default</TemplateTemplateType>
    <OOCacheId xmlns="4873beb7-5857-4685-be1f-d57550cc96cc" xsi:nil="true"/>
    <BlockPublish xmlns="4873beb7-5857-4685-be1f-d57550cc96cc" xsi:nil="true"/>
    <CampaignTagsTaxHTField0 xmlns="4873beb7-5857-4685-be1f-d57550cc96cc">
      <Terms xmlns="http://schemas.microsoft.com/office/infopath/2007/PartnerControls"/>
    </CampaignTagsTaxHTField0>
    <LocLastLocAttemptVersionLookup xmlns="4873beb7-5857-4685-be1f-d57550cc96cc">116974</LocLastLocAttemptVersionLookup>
    <LocLastLocAttemptVersionTypeLookup xmlns="4873beb7-5857-4685-be1f-d57550cc96cc" xsi:nil="true"/>
    <LocOverallPreviewStatusLookup xmlns="4873beb7-5857-4685-be1f-d57550cc96cc" xsi:nil="true"/>
    <LocOverallPublishStatusLookup xmlns="4873beb7-5857-4685-be1f-d57550cc96cc" xsi:nil="true"/>
    <TaxCatchAll xmlns="4873beb7-5857-4685-be1f-d57550cc96cc"/>
    <LocNewPublishedVersionLookup xmlns="4873beb7-5857-4685-be1f-d57550cc96cc" xsi:nil="true"/>
    <LocPublishedDependentAssetsLookup xmlns="4873beb7-5857-4685-be1f-d57550cc96cc" xsi:nil="true"/>
    <LocComments xmlns="4873beb7-5857-4685-be1f-d57550cc96cc" xsi:nil="true"/>
    <LocProcessedForMarketsLookup xmlns="4873beb7-5857-4685-be1f-d57550cc96cc" xsi:nil="true"/>
    <LocRecommendedHandoff xmlns="4873beb7-5857-4685-be1f-d57550cc96cc" xsi:nil="true"/>
    <LocManualTestRequired xmlns="4873beb7-5857-4685-be1f-d57550cc96cc" xsi:nil="true"/>
    <LocProcessedForHandoffsLookup xmlns="4873beb7-5857-4685-be1f-d57550cc96cc" xsi:nil="true"/>
    <LocOverallHandbackStatusLookup xmlns="4873beb7-5857-4685-be1f-d57550cc96cc" xsi:nil="true"/>
    <LocalizationTagsTaxHTField0 xmlns="4873beb7-5857-4685-be1f-d57550cc96cc">
      <Terms xmlns="http://schemas.microsoft.com/office/infopath/2007/PartnerControls"/>
    </LocalizationTagsTaxHTField0>
    <FeatureTagsTaxHTField0 xmlns="4873beb7-5857-4685-be1f-d57550cc96cc">
      <Terms xmlns="http://schemas.microsoft.com/office/infopath/2007/PartnerControls"/>
    </FeatureTagsTaxHTField0>
    <LocOverallLocStatusLookup xmlns="4873beb7-5857-4685-be1f-d57550cc96cc" xsi:nil="true"/>
    <LocPublishedLinkedAssetsLookup xmlns="4873beb7-5857-4685-be1f-d57550cc96cc" xsi:nil="true"/>
    <InternalTagsTaxHTField0 xmlns="4873beb7-5857-4685-be1f-d57550cc96cc">
      <Terms xmlns="http://schemas.microsoft.com/office/infopath/2007/PartnerControls"/>
    </InternalTagsTaxHTField0>
    <RecommendationsModifier xmlns="4873beb7-5857-4685-be1f-d57550cc96cc" xsi:nil="true"/>
    <ScenarioTagsTaxHTField0 xmlns="4873beb7-5857-4685-be1f-d57550cc96cc">
      <Terms xmlns="http://schemas.microsoft.com/office/infopath/2007/PartnerControls"/>
    </ScenarioTagsTaxHTField0>
    <OriginalRelease xmlns="4873beb7-5857-4685-be1f-d57550cc96cc">14</OriginalRelease>
    <LocMarketGroupTiers2 xmlns="4873beb7-5857-4685-be1f-d57550cc96cc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5DFADD4-55C1-4508-8806-EDFC9674904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505A8C3-089E-42DC-ACC9-E492AA2706A4}">
  <ds:schemaRefs>
    <ds:schemaRef ds:uri="http://schemas.openxmlformats.org/package/2006/metadata/core-properties"/>
    <ds:schemaRef ds:uri="http://purl.org/dc/terms/"/>
    <ds:schemaRef ds:uri="http://schemas.microsoft.com/office/infopath/2007/PartnerControls"/>
    <ds:schemaRef ds:uri="http://purl.org/dc/dcmitype/"/>
    <ds:schemaRef ds:uri="http://schemas.microsoft.com/office/2006/documentManagement/types"/>
    <ds:schemaRef ds:uri="http://purl.org/dc/elements/1.1/"/>
    <ds:schemaRef ds:uri="4873beb7-5857-4685-be1f-d57550cc96cc"/>
    <ds:schemaRef ds:uri="http://schemas.microsoft.com/office/2006/metadata/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CFC25A38-D395-4ECA-8E0C-59C679C62DE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tf10081922</Template>
  <TotalTime>0</TotalTime>
  <Words>843</Words>
  <Application>Microsoft Office PowerPoint</Application>
  <PresentationFormat>On-screen Show (4:3)</PresentationFormat>
  <Paragraphs>182</Paragraphs>
  <Slides>21</Slides>
  <Notes>9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3" baseType="lpstr">
      <vt:lpstr>Arial</vt:lpstr>
      <vt:lpstr>Avenir Black</vt:lpstr>
      <vt:lpstr>Bookman Old Style</vt:lpstr>
      <vt:lpstr>Calibri</vt:lpstr>
      <vt:lpstr>Courier New</vt:lpstr>
      <vt:lpstr>Roboto</vt:lpstr>
      <vt:lpstr>Roboto Slab</vt:lpstr>
      <vt:lpstr>Segoe Condensed</vt:lpstr>
      <vt:lpstr>Source Sans Pro</vt:lpstr>
      <vt:lpstr>Office Theme</vt:lpstr>
      <vt:lpstr>1_Office Theme</vt:lpstr>
      <vt:lpstr>Worksheet</vt:lpstr>
      <vt:lpstr>Managing Churn using Customer Analytics</vt:lpstr>
      <vt:lpstr>Mission Statement</vt:lpstr>
      <vt:lpstr>Products</vt:lpstr>
      <vt:lpstr>About the company</vt:lpstr>
      <vt:lpstr>Renewal rates</vt:lpstr>
      <vt:lpstr>The Value of Retaining</vt:lpstr>
      <vt:lpstr>Factors that could influence churn</vt:lpstr>
      <vt:lpstr>Should Price be a feature in churn model</vt:lpstr>
      <vt:lpstr>Features for the churn model</vt:lpstr>
      <vt:lpstr>The Churn Model</vt:lpstr>
      <vt:lpstr>Model Fitting</vt:lpstr>
      <vt:lpstr>Deployment</vt:lpstr>
      <vt:lpstr>Health Score and Mid Year Health Check </vt:lpstr>
      <vt:lpstr>Product Usage Maturity Levels</vt:lpstr>
      <vt:lpstr>Prioritizing the outreach efforts based on ROI </vt:lpstr>
      <vt:lpstr>Segmenting by Rev &amp; Renewal rates for CLTV</vt:lpstr>
      <vt:lpstr>CLTV Segments</vt:lpstr>
      <vt:lpstr>Risk vs Value</vt:lpstr>
      <vt:lpstr>Test, Learn &amp; Iterate</vt:lpstr>
      <vt:lpstr>Lessons Learned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2018-10-18T21:02:11Z</dcterms:created>
  <dcterms:modified xsi:type="dcterms:W3CDTF">2018-11-01T17:50:13Z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0x0101006EDDDB5EE6D98C44930B742096920B300400F5B6D36B3EF94B4E9A635CDF2A18F5B8</vt:lpwstr>
  </property>
  <property fmtid="{D5CDD505-2E9C-101B-9397-08002B2CF9AE}" pid="3" name="ImageGenCounter">
    <vt:lpwstr>0</vt:lpwstr>
  </property>
  <property fmtid="{D5CDD505-2E9C-101B-9397-08002B2CF9AE}" pid="4" name="ViolationReportStatus">
    <vt:lpwstr>None</vt:lpwstr>
  </property>
  <property fmtid="{D5CDD505-2E9C-101B-9397-08002B2CF9AE}" pid="5" name="ImageGenStatus">
    <vt:lpwstr>0</vt:lpwstr>
  </property>
  <property fmtid="{D5CDD505-2E9C-101B-9397-08002B2CF9AE}" pid="6" name="PolicheckStatus">
    <vt:lpwstr>0</vt:lpwstr>
  </property>
  <property fmtid="{D5CDD505-2E9C-101B-9397-08002B2CF9AE}" pid="7" name="Applications">
    <vt:lpwstr>419;#zpp140;#79;#tpl120;#65;#zpp120</vt:lpwstr>
  </property>
  <property fmtid="{D5CDD505-2E9C-101B-9397-08002B2CF9AE}" pid="8" name="PolicheckCounter">
    <vt:lpwstr>0</vt:lpwstr>
  </property>
  <property fmtid="{D5CDD505-2E9C-101B-9397-08002B2CF9AE}" pid="9" name="APTrustLevel">
    <vt:r8>1</vt:r8>
  </property>
</Properties>
</file>